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B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11B76-AFE2-40B3-97D5-C0FA5B310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377A9F-5C64-447A-9A3F-F7C9F219B4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3155D2-F8D6-4ECD-B1FA-09A9DCBCE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59A6E6-BC8F-4E62-977A-10A1030B6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C8E723-2E01-417A-8F6C-26D9E63F0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0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6F02E1-39E1-45D9-924B-3512C05D6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F8B2CD4-6A9F-4AB3-B521-792438D5F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92FCEC-C0F4-4E39-AB41-117C2F35B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043B76-F552-47DE-A602-F8580D166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21C4B9-80EC-4E1B-8987-4DF8F28D3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4001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FE05F5D-E488-44A1-8701-95B1D0ABA1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851D72D-7E4A-4066-9D95-269498351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C99C4F-6E4C-4DDF-A54A-F4420E65C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ADDFC-E952-491C-9421-BC17E4769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6BAAF6-0E46-42E0-988F-7D6AF27C7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710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8D0C18-75E1-4D2B-81E6-BAB20542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BEE492-1EE9-44E3-A4BC-174F3CDE9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ACB658-1C00-4C8F-9A13-A55B07C4E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B28E2D-A6DA-485A-BB09-AB9901A3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D274C7-AEAF-4234-BC84-9DAF2FFC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923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AE7A32-2D2D-4B92-BA60-0E99B4A3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1CC176-F09F-4D14-B758-5ABF1E19E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EFA6A7-CD17-45D1-B40B-EA71A9C8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5B1C1D-05EA-45F7-AD1F-F5B96B7EB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0B5F28-B3BC-4CE5-AEF3-156607D3B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52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F44806-B36F-4C4C-9D66-18ED74145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898076-407F-48F0-AF22-67F89E3BA1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5A86603-5473-49A1-8CFE-BD963E150C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D4CE29-DE72-44D6-8CDB-A3DDF386C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A5499B8-2E62-47A8-B5CA-CFAF04FE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CE2580-7EEB-40EB-9BF1-E466E5FAE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602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A72BC3-9905-4AE8-9A45-D281B3B2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9690B2-8273-4D5E-981A-E3181069F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36B26B-CA0D-4CB8-869F-E0423F222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2E81B6-7D60-4484-9BED-5616F7FEB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14A3A03-55A3-4952-B132-833674EEA0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D43BA2F-3785-4305-94F1-ADD833570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4A9D76E-BFB4-46F9-936F-1FB8B223D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B4DE2E7-C78F-43D0-8E01-0F42A237A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8463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79E655-F891-4AA1-90BF-FA5542109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0EC4CFF-BD2B-4FA0-905F-E1B78BC9B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3EDE75-EE20-417D-86DE-97338965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5A3E029-F046-4F12-8193-260A5623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205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91F2966-749C-41AE-8B14-D6B172141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08EED68-CF14-4255-B9C5-79C6D7AB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21E6213-532E-41C1-A557-773AB8D0A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406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FF2293-3D32-4A67-A0A4-E8BBBC270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8F412F-78AE-4210-A649-3FCF0B7DD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A1FD61F-5C95-4B38-B8B2-E7826748E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8B0642-5ABA-4B7E-9490-C6398090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04122F-5E4F-4B27-9A52-C1737EB1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5C9051-4391-4A5E-8AD7-387C689C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944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4F439-6474-467A-B638-F8C8FF37C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015A14-82BE-4866-8AA9-4856364C5D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0130786-F9BE-4992-8620-3B1450022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AD1AD9B-1A54-40C7-8B28-9098EC1EA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A4089B-C4A3-4175-9CAD-0C82B390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9057C6D-AD86-46BF-8C44-47DE863F5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61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BFA300B-5A7D-460C-A44E-32B4DD874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2FBFD1-0B71-424B-A3CB-30A147BCC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40FB61-031A-4B6B-86E5-4AB1AC61F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51EEB-051E-47C7-BED0-819B92B55431}" type="datetimeFigureOut">
              <a:rPr lang="es-CL" smtClean="0"/>
              <a:t>14-11-2020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703ED2-2D06-4029-BB2B-86CA9E6E6B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D42CC0-9030-464C-BE29-564356DC0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B7B90-29F3-45BB-AFCA-842259FD5BD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650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svg"/><Relationship Id="rId18" Type="http://schemas.openxmlformats.org/officeDocument/2006/relationships/image" Target="../media/image31.sv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5" Type="http://schemas.openxmlformats.org/officeDocument/2006/relationships/image" Target="../media/image2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Diagrama de flujo: datos 62">
            <a:extLst>
              <a:ext uri="{FF2B5EF4-FFF2-40B4-BE49-F238E27FC236}">
                <a16:creationId xmlns:a16="http://schemas.microsoft.com/office/drawing/2014/main" id="{10628249-8606-4103-90F3-B7F463029F70}"/>
              </a:ext>
            </a:extLst>
          </p:cNvPr>
          <p:cNvSpPr/>
          <p:nvPr/>
        </p:nvSpPr>
        <p:spPr>
          <a:xfrm>
            <a:off x="6096000" y="4114860"/>
            <a:ext cx="2283149" cy="2743140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2" name="Diagrama de flujo: datos 61">
            <a:extLst>
              <a:ext uri="{FF2B5EF4-FFF2-40B4-BE49-F238E27FC236}">
                <a16:creationId xmlns:a16="http://schemas.microsoft.com/office/drawing/2014/main" id="{9B259A80-B521-4F5A-B6C0-69C7FEE4DB49}"/>
              </a:ext>
            </a:extLst>
          </p:cNvPr>
          <p:cNvSpPr/>
          <p:nvPr/>
        </p:nvSpPr>
        <p:spPr>
          <a:xfrm>
            <a:off x="4774320" y="4960956"/>
            <a:ext cx="1816003" cy="1897044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6EEE07FB-5A9D-48AB-B80B-738071CE4299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7537943" y="1"/>
            <a:ext cx="358057" cy="23515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iagrama de flujo: entrada manual 26">
            <a:extLst>
              <a:ext uri="{FF2B5EF4-FFF2-40B4-BE49-F238E27FC236}">
                <a16:creationId xmlns:a16="http://schemas.microsoft.com/office/drawing/2014/main" id="{45C44E6F-B863-4E62-BAF5-7562FAC84BAC}"/>
              </a:ext>
            </a:extLst>
          </p:cNvPr>
          <p:cNvSpPr/>
          <p:nvPr/>
        </p:nvSpPr>
        <p:spPr>
          <a:xfrm rot="5400000" flipV="1">
            <a:off x="6211956" y="877956"/>
            <a:ext cx="6858000" cy="5102087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81F10BB9-C81E-4412-ACBC-F1BC0BBF665E}"/>
              </a:ext>
            </a:extLst>
          </p:cNvPr>
          <p:cNvSpPr/>
          <p:nvPr/>
        </p:nvSpPr>
        <p:spPr>
          <a:xfrm>
            <a:off x="4296000" y="1628999"/>
            <a:ext cx="3600000" cy="3600000"/>
          </a:xfrm>
          <a:prstGeom prst="arc">
            <a:avLst>
              <a:gd name="adj1" fmla="val 19393999"/>
              <a:gd name="adj2" fmla="val 730018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3A2921B-1E98-452A-AB6A-244059D9A8F5}"/>
              </a:ext>
            </a:extLst>
          </p:cNvPr>
          <p:cNvSpPr txBox="1"/>
          <p:nvPr/>
        </p:nvSpPr>
        <p:spPr>
          <a:xfrm>
            <a:off x="5257469" y="5188879"/>
            <a:ext cx="1677062" cy="369332"/>
          </a:xfrm>
          <a:prstGeom prst="rect">
            <a:avLst/>
          </a:prstGeom>
          <a:noFill/>
        </p:spPr>
        <p:txBody>
          <a:bodyPr wrap="none" rtlCol="0">
            <a:prstTxWarp prst="textDeflateTop">
              <a:avLst>
                <a:gd name="adj" fmla="val 57176"/>
              </a:avLst>
            </a:prstTxWarp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-Bastián López-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F355B0E-42F5-4775-8AFF-2CF67706B931}"/>
              </a:ext>
            </a:extLst>
          </p:cNvPr>
          <p:cNvSpPr txBox="1"/>
          <p:nvPr/>
        </p:nvSpPr>
        <p:spPr>
          <a:xfrm>
            <a:off x="5193349" y="5927543"/>
            <a:ext cx="1805302" cy="36933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46412"/>
              </a:avLst>
            </a:prstTxWarp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-Franco Salgado-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62E9A8F-BCF3-4E0B-97D1-756116A4711D}"/>
              </a:ext>
            </a:extLst>
          </p:cNvPr>
          <p:cNvSpPr txBox="1"/>
          <p:nvPr/>
        </p:nvSpPr>
        <p:spPr>
          <a:xfrm>
            <a:off x="5319185" y="5558211"/>
            <a:ext cx="1553630" cy="369332"/>
          </a:xfrm>
          <a:prstGeom prst="rect">
            <a:avLst/>
          </a:prstGeom>
          <a:noFill/>
        </p:spPr>
        <p:txBody>
          <a:bodyPr wrap="none" rtlCol="0">
            <a:prstTxWarp prst="textDeflate">
              <a:avLst>
                <a:gd name="adj" fmla="val 25926"/>
              </a:avLst>
            </a:prstTxWarp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-Jorge Roldán-</a:t>
            </a:r>
            <a:endParaRPr lang="es-CL" b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1B4D8252-8B44-4B99-B383-9369E729A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150" y="2743140"/>
            <a:ext cx="2633700" cy="1371719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DD4D5FAE-DFE1-4100-87F3-A847BE68EC4C}"/>
              </a:ext>
            </a:extLst>
          </p:cNvPr>
          <p:cNvSpPr txBox="1"/>
          <p:nvPr/>
        </p:nvSpPr>
        <p:spPr>
          <a:xfrm rot="16200000">
            <a:off x="11267388" y="592882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8565392-9325-47C6-87B5-C611EE3BE0DA}"/>
              </a:ext>
            </a:extLst>
          </p:cNvPr>
          <p:cNvSpPr txBox="1"/>
          <p:nvPr/>
        </p:nvSpPr>
        <p:spPr>
          <a:xfrm rot="16200000">
            <a:off x="11263468" y="444893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EDE23F2-3AB3-46DB-B21D-56E11A170C5E}"/>
              </a:ext>
            </a:extLst>
          </p:cNvPr>
          <p:cNvSpPr txBox="1"/>
          <p:nvPr/>
        </p:nvSpPr>
        <p:spPr>
          <a:xfrm rot="16200000">
            <a:off x="11263468" y="296904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CA2686C-1F53-4F6F-AE2A-17938707C5AB}"/>
              </a:ext>
            </a:extLst>
          </p:cNvPr>
          <p:cNvSpPr txBox="1"/>
          <p:nvPr/>
        </p:nvSpPr>
        <p:spPr>
          <a:xfrm rot="16200000">
            <a:off x="11263468" y="1489147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2383E0D8-BB7E-46E3-AEF3-340375D2FACF}"/>
              </a:ext>
            </a:extLst>
          </p:cNvPr>
          <p:cNvSpPr txBox="1"/>
          <p:nvPr/>
        </p:nvSpPr>
        <p:spPr>
          <a:xfrm rot="16200000">
            <a:off x="11267388" y="925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8BFA928A-C320-448A-B41E-FF2549B58F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" y="-2"/>
            <a:ext cx="288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5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D9CC6FB9-2CAC-4A21-862F-27D7D3BCF166}"/>
              </a:ext>
            </a:extLst>
          </p:cNvPr>
          <p:cNvCxnSpPr/>
          <p:nvPr/>
        </p:nvCxnSpPr>
        <p:spPr>
          <a:xfrm flipV="1">
            <a:off x="5580413" y="1200329"/>
            <a:ext cx="1031174" cy="5657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iagrama de flujo: entrada manual 1">
            <a:extLst>
              <a:ext uri="{FF2B5EF4-FFF2-40B4-BE49-F238E27FC236}">
                <a16:creationId xmlns:a16="http://schemas.microsoft.com/office/drawing/2014/main" id="{9A031CFC-7788-42E5-A01F-EEA813411969}"/>
              </a:ext>
            </a:extLst>
          </p:cNvPr>
          <p:cNvSpPr/>
          <p:nvPr/>
        </p:nvSpPr>
        <p:spPr>
          <a:xfrm rot="5400000" flipV="1">
            <a:off x="5577002" y="243000"/>
            <a:ext cx="6858000" cy="63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BB848EA-DF6D-489E-9097-81E4673D5465}"/>
              </a:ext>
            </a:extLst>
          </p:cNvPr>
          <p:cNvSpPr txBox="1"/>
          <p:nvPr/>
        </p:nvSpPr>
        <p:spPr>
          <a:xfrm>
            <a:off x="1473473" y="0"/>
            <a:ext cx="56156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b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app</a:t>
            </a:r>
            <a:r>
              <a:rPr lang="es-ES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capaz de </a:t>
            </a:r>
            <a:r>
              <a:rPr lang="es-ES" b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recrear</a:t>
            </a:r>
          </a:p>
          <a:p>
            <a:pPr algn="r"/>
            <a:r>
              <a:rPr lang="es-ES" b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el entorno </a:t>
            </a:r>
            <a:r>
              <a:rPr lang="es-ES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básico del celular con la finalidad </a:t>
            </a:r>
          </a:p>
          <a:p>
            <a:pPr algn="r"/>
            <a:r>
              <a:rPr lang="es-ES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de </a:t>
            </a:r>
            <a:r>
              <a:rPr lang="es-ES" b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introducir al usuario </a:t>
            </a:r>
            <a:r>
              <a:rPr lang="es-ES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en las funcionalidades más  </a:t>
            </a:r>
          </a:p>
          <a:p>
            <a:pPr algn="r"/>
            <a:r>
              <a:rPr lang="es-ES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primitivas de los dispositivos móviles   </a:t>
            </a:r>
            <a:endParaRPr lang="es-CL" dirty="0"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27" name="Diagrama de flujo: datos 26">
            <a:extLst>
              <a:ext uri="{FF2B5EF4-FFF2-40B4-BE49-F238E27FC236}">
                <a16:creationId xmlns:a16="http://schemas.microsoft.com/office/drawing/2014/main" id="{F1F56695-4B27-4BBD-AF54-B8A52A138A7B}"/>
              </a:ext>
            </a:extLst>
          </p:cNvPr>
          <p:cNvSpPr/>
          <p:nvPr/>
        </p:nvSpPr>
        <p:spPr>
          <a:xfrm>
            <a:off x="4831309" y="2816351"/>
            <a:ext cx="1500486" cy="1656000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b="1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12FD7D2-6079-4845-A8FE-26C788AFA0DC}"/>
              </a:ext>
            </a:extLst>
          </p:cNvPr>
          <p:cNvSpPr txBox="1"/>
          <p:nvPr/>
        </p:nvSpPr>
        <p:spPr>
          <a:xfrm>
            <a:off x="4781156" y="3459685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i="1" spc="300" dirty="0">
                <a:solidFill>
                  <a:schemeClr val="bg1"/>
                </a:solidFill>
                <a:effectLst>
                  <a:outerShdw dist="63500" dir="2700000" sx="200000" sy="200000" algn="tl" rotWithShape="0">
                    <a:schemeClr val="bg1"/>
                  </a:outerShdw>
                </a:effectLst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PREMISAS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2E9B7D6-33B8-4DAE-B2A7-E9DB7B0F5B87}"/>
              </a:ext>
            </a:extLst>
          </p:cNvPr>
          <p:cNvSpPr txBox="1"/>
          <p:nvPr/>
        </p:nvSpPr>
        <p:spPr>
          <a:xfrm>
            <a:off x="6996748" y="4103019"/>
            <a:ext cx="46650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ES" i="1" strike="sngStrike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Conexión con API</a:t>
            </a: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Almacenamiento persistente</a:t>
            </a: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Texto a voz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Capacidad de modificar el tmño. de letra</a:t>
            </a: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Interfaz sencilla</a:t>
            </a: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Tutoriales y ejercicios</a:t>
            </a:r>
          </a:p>
        </p:txBody>
      </p:sp>
      <p:pic>
        <p:nvPicPr>
          <p:cNvPr id="2053" name="Gráfico 2052" descr="Smartphone">
            <a:extLst>
              <a:ext uri="{FF2B5EF4-FFF2-40B4-BE49-F238E27FC236}">
                <a16:creationId xmlns:a16="http://schemas.microsoft.com/office/drawing/2014/main" id="{A67210BF-6D9B-4579-8C2B-2AE35D65A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54737">
            <a:off x="6997182" y="142964"/>
            <a:ext cx="914400" cy="914400"/>
          </a:xfrm>
          <a:prstGeom prst="rect">
            <a:avLst/>
          </a:prstGeom>
        </p:spPr>
      </p:pic>
      <p:pic>
        <p:nvPicPr>
          <p:cNvPr id="2062" name="Gráfico 2061" descr="Base de datos">
            <a:extLst>
              <a:ext uri="{FF2B5EF4-FFF2-40B4-BE49-F238E27FC236}">
                <a16:creationId xmlns:a16="http://schemas.microsoft.com/office/drawing/2014/main" id="{5483CC05-0F81-4ABB-BA27-3D710244A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3306" y="4404111"/>
            <a:ext cx="360000" cy="360000"/>
          </a:xfrm>
          <a:prstGeom prst="rect">
            <a:avLst/>
          </a:prstGeom>
        </p:spPr>
      </p:pic>
      <p:pic>
        <p:nvPicPr>
          <p:cNvPr id="2064" name="Gráfico 2063" descr="Voz">
            <a:extLst>
              <a:ext uri="{FF2B5EF4-FFF2-40B4-BE49-F238E27FC236}">
                <a16:creationId xmlns:a16="http://schemas.microsoft.com/office/drawing/2014/main" id="{1FC18E8A-DF18-4778-9428-C4FB28E993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75743" y="4690441"/>
            <a:ext cx="360000" cy="360000"/>
          </a:xfrm>
          <a:prstGeom prst="rect">
            <a:avLst/>
          </a:prstGeom>
        </p:spPr>
      </p:pic>
      <p:pic>
        <p:nvPicPr>
          <p:cNvPr id="2066" name="Gráfico 2065" descr="Alteraciones y sastrería">
            <a:extLst>
              <a:ext uri="{FF2B5EF4-FFF2-40B4-BE49-F238E27FC236}">
                <a16:creationId xmlns:a16="http://schemas.microsoft.com/office/drawing/2014/main" id="{87D6767E-DCA6-4FAE-B69D-3D346113FE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638434" y="5223681"/>
            <a:ext cx="360000" cy="360000"/>
          </a:xfrm>
          <a:prstGeom prst="rect">
            <a:avLst/>
          </a:prstGeom>
        </p:spPr>
      </p:pic>
      <p:pic>
        <p:nvPicPr>
          <p:cNvPr id="2068" name="Gráfico 2067" descr="Alternar">
            <a:extLst>
              <a:ext uri="{FF2B5EF4-FFF2-40B4-BE49-F238E27FC236}">
                <a16:creationId xmlns:a16="http://schemas.microsoft.com/office/drawing/2014/main" id="{EF5B9033-5C72-4874-ADE6-2CD5195E52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62926" y="5488641"/>
            <a:ext cx="360000" cy="360000"/>
          </a:xfrm>
          <a:prstGeom prst="rect">
            <a:avLst/>
          </a:prstGeom>
        </p:spPr>
      </p:pic>
      <p:pic>
        <p:nvPicPr>
          <p:cNvPr id="2070" name="Gráfico 2069" descr="Aula de clases">
            <a:extLst>
              <a:ext uri="{FF2B5EF4-FFF2-40B4-BE49-F238E27FC236}">
                <a16:creationId xmlns:a16="http://schemas.microsoft.com/office/drawing/2014/main" id="{D44F50B7-AC69-44AE-AC53-BDDC01A1CF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9728087" y="576109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12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2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8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3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8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3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8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3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grama de flujo: entrada manual 6">
            <a:extLst>
              <a:ext uri="{FF2B5EF4-FFF2-40B4-BE49-F238E27FC236}">
                <a16:creationId xmlns:a16="http://schemas.microsoft.com/office/drawing/2014/main" id="{AFACFAF1-B059-4DFD-BB7D-F516EE6B931C}"/>
              </a:ext>
            </a:extLst>
          </p:cNvPr>
          <p:cNvSpPr/>
          <p:nvPr/>
        </p:nvSpPr>
        <p:spPr>
          <a:xfrm rot="16200000" flipV="1">
            <a:off x="-729003" y="728999"/>
            <a:ext cx="6858001" cy="5400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9" name="Diagrama de flujo: entrada manual 8">
            <a:extLst>
              <a:ext uri="{FF2B5EF4-FFF2-40B4-BE49-F238E27FC236}">
                <a16:creationId xmlns:a16="http://schemas.microsoft.com/office/drawing/2014/main" id="{D1AF5095-AE51-4330-ACC2-CFDC1BBC6A16}"/>
              </a:ext>
            </a:extLst>
          </p:cNvPr>
          <p:cNvSpPr/>
          <p:nvPr/>
        </p:nvSpPr>
        <p:spPr>
          <a:xfrm rot="5400000" flipV="1">
            <a:off x="6063002" y="729000"/>
            <a:ext cx="6858000" cy="5400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B62D8DD-11BA-4352-8B23-7F2765551ABC}"/>
              </a:ext>
            </a:extLst>
          </p:cNvPr>
          <p:cNvSpPr txBox="1"/>
          <p:nvPr/>
        </p:nvSpPr>
        <p:spPr>
          <a:xfrm>
            <a:off x="5354312" y="-2"/>
            <a:ext cx="25923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i="1" spc="600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TUTORIALES</a:t>
            </a:r>
          </a:p>
          <a:p>
            <a:pPr algn="ctr"/>
            <a:r>
              <a:rPr lang="es-ES" sz="2000" b="1" i="1" spc="600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&amp; </a:t>
            </a:r>
          </a:p>
          <a:p>
            <a:pPr algn="ctr"/>
            <a:r>
              <a:rPr lang="es-ES" sz="2000" b="1" i="1" spc="600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EJERCICIOS 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CDE2DE3-0E43-42FF-A38F-50921293F114}"/>
              </a:ext>
            </a:extLst>
          </p:cNvPr>
          <p:cNvSpPr txBox="1"/>
          <p:nvPr/>
        </p:nvSpPr>
        <p:spPr>
          <a:xfrm>
            <a:off x="1419839" y="2136337"/>
            <a:ext cx="294183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Llamadas</a:t>
            </a:r>
          </a:p>
          <a:p>
            <a:pPr marL="342900" indent="-342900">
              <a:buAutoNum type="arabicPeriod"/>
            </a:pPr>
            <a:endParaRPr lang="es-ES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Mensajes</a:t>
            </a:r>
          </a:p>
          <a:p>
            <a:pPr marL="342900" indent="-342900">
              <a:buAutoNum type="arabicPeriod"/>
            </a:pPr>
            <a:endParaRPr lang="es-ES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Alarmas*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Contactos*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Moverse por el teléfono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Buscadores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PlayStore</a:t>
            </a:r>
          </a:p>
          <a:p>
            <a:pPr marL="342900" indent="-342900">
              <a:buAutoNum type="arabicPeriod"/>
            </a:pP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342900" indent="-342900">
              <a:buAutoNum type="arabicPeriod"/>
            </a:pPr>
            <a:r>
              <a:rPr lang="es-CL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Notificaciones</a:t>
            </a:r>
          </a:p>
        </p:txBody>
      </p:sp>
      <p:pic>
        <p:nvPicPr>
          <p:cNvPr id="12" name="Gráfico 11" descr="Altavoz de teléfono">
            <a:extLst>
              <a:ext uri="{FF2B5EF4-FFF2-40B4-BE49-F238E27FC236}">
                <a16:creationId xmlns:a16="http://schemas.microsoft.com/office/drawing/2014/main" id="{732CB8FB-D7DB-4E4D-8B06-414A39E08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6600" y="2154719"/>
            <a:ext cx="360000" cy="360000"/>
          </a:xfrm>
          <a:prstGeom prst="rect">
            <a:avLst/>
          </a:prstGeom>
        </p:spPr>
      </p:pic>
      <p:pic>
        <p:nvPicPr>
          <p:cNvPr id="13" name="Gráfico 12" descr="Burbuja de chat">
            <a:extLst>
              <a:ext uri="{FF2B5EF4-FFF2-40B4-BE49-F238E27FC236}">
                <a16:creationId xmlns:a16="http://schemas.microsoft.com/office/drawing/2014/main" id="{10FB874D-9FA7-4F18-8181-6CDB514CDF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887321" y="2704225"/>
            <a:ext cx="360000" cy="360000"/>
          </a:xfrm>
          <a:prstGeom prst="rect">
            <a:avLst/>
          </a:prstGeom>
        </p:spPr>
      </p:pic>
      <p:pic>
        <p:nvPicPr>
          <p:cNvPr id="14" name="Gráfico 13" descr="Alarma sonando">
            <a:extLst>
              <a:ext uri="{FF2B5EF4-FFF2-40B4-BE49-F238E27FC236}">
                <a16:creationId xmlns:a16="http://schemas.microsoft.com/office/drawing/2014/main" id="{4ACB67CB-9284-4DC1-940E-AD1DF2DD60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38590" y="3262647"/>
            <a:ext cx="360000" cy="360000"/>
          </a:xfrm>
          <a:prstGeom prst="rect">
            <a:avLst/>
          </a:prstGeom>
        </p:spPr>
      </p:pic>
      <p:pic>
        <p:nvPicPr>
          <p:cNvPr id="15" name="Gráfico 14" descr="Libreta de direcciones">
            <a:extLst>
              <a:ext uri="{FF2B5EF4-FFF2-40B4-BE49-F238E27FC236}">
                <a16:creationId xmlns:a16="http://schemas.microsoft.com/office/drawing/2014/main" id="{523C4E46-A735-4A15-915E-517C8F9E70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967300" y="3818144"/>
            <a:ext cx="360000" cy="360000"/>
          </a:xfrm>
          <a:prstGeom prst="rect">
            <a:avLst/>
          </a:prstGeom>
        </p:spPr>
      </p:pic>
      <p:pic>
        <p:nvPicPr>
          <p:cNvPr id="16" name="Gráfico 15" descr="Desbloquear">
            <a:extLst>
              <a:ext uri="{FF2B5EF4-FFF2-40B4-BE49-F238E27FC236}">
                <a16:creationId xmlns:a16="http://schemas.microsoft.com/office/drawing/2014/main" id="{1F929EF0-3E77-4D27-B185-4D4DE81A89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4286273" y="4352328"/>
            <a:ext cx="360000" cy="360000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3E5C25D-148A-42FD-864B-3F36EA92D0B8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246600" y="2334719"/>
            <a:ext cx="18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4D209CA7-FBBF-4EA9-B56B-96DC70EA9A21}"/>
              </a:ext>
            </a:extLst>
          </p:cNvPr>
          <p:cNvCxnSpPr/>
          <p:nvPr/>
        </p:nvCxnSpPr>
        <p:spPr>
          <a:xfrm>
            <a:off x="5033348" y="2334719"/>
            <a:ext cx="24673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86B73D82-5EB4-4C2C-884E-099F0FB720DA}"/>
              </a:ext>
            </a:extLst>
          </p:cNvPr>
          <p:cNvCxnSpPr>
            <a:cxnSpLocks/>
          </p:cNvCxnSpPr>
          <p:nvPr/>
        </p:nvCxnSpPr>
        <p:spPr>
          <a:xfrm>
            <a:off x="7500731" y="2334719"/>
            <a:ext cx="5400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58EBCF5-C63A-40F7-954F-707EB88872BD}"/>
              </a:ext>
            </a:extLst>
          </p:cNvPr>
          <p:cNvSpPr txBox="1"/>
          <p:nvPr/>
        </p:nvSpPr>
        <p:spPr>
          <a:xfrm>
            <a:off x="8040731" y="2141467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Simulaciones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4448C3A7-308E-43F4-AC3D-57FB186BEBAE}"/>
              </a:ext>
            </a:extLst>
          </p:cNvPr>
          <p:cNvCxnSpPr>
            <a:cxnSpLocks/>
          </p:cNvCxnSpPr>
          <p:nvPr/>
        </p:nvCxnSpPr>
        <p:spPr>
          <a:xfrm>
            <a:off x="3247321" y="3440819"/>
            <a:ext cx="17100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8C3165F9-9B88-4DFC-AEDC-BC65CDD863A5}"/>
              </a:ext>
            </a:extLst>
          </p:cNvPr>
          <p:cNvCxnSpPr>
            <a:cxnSpLocks/>
          </p:cNvCxnSpPr>
          <p:nvPr/>
        </p:nvCxnSpPr>
        <p:spPr>
          <a:xfrm>
            <a:off x="4851365" y="3454068"/>
            <a:ext cx="2543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2DEAB595-3AAC-4BB5-B40A-19EE68E0C4F5}"/>
              </a:ext>
            </a:extLst>
          </p:cNvPr>
          <p:cNvCxnSpPr>
            <a:cxnSpLocks/>
          </p:cNvCxnSpPr>
          <p:nvPr/>
        </p:nvCxnSpPr>
        <p:spPr>
          <a:xfrm>
            <a:off x="7318514" y="3454069"/>
            <a:ext cx="5400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10B20EE-C2CA-4DEC-9FB9-96A420CD6410}"/>
              </a:ext>
            </a:extLst>
          </p:cNvPr>
          <p:cNvSpPr txBox="1"/>
          <p:nvPr/>
        </p:nvSpPr>
        <p:spPr>
          <a:xfrm>
            <a:off x="7901004" y="3256168"/>
            <a:ext cx="4231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El tutorial abrirá la sección de alarmas (reloj) del teléfono y se desprenderá una pantalla con las instrucciones.</a:t>
            </a:r>
            <a:endParaRPr lang="es-CL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0ECFDAA9-1EAB-4112-AD64-D954E89B8213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646273" y="4532328"/>
            <a:ext cx="4161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58FFE654-4A0F-4DFA-AB87-26DBF1198B1B}"/>
              </a:ext>
            </a:extLst>
          </p:cNvPr>
          <p:cNvCxnSpPr>
            <a:cxnSpLocks/>
          </p:cNvCxnSpPr>
          <p:nvPr/>
        </p:nvCxnSpPr>
        <p:spPr>
          <a:xfrm>
            <a:off x="4678017" y="4517775"/>
            <a:ext cx="25046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>
            <a:extLst>
              <a:ext uri="{FF2B5EF4-FFF2-40B4-BE49-F238E27FC236}">
                <a16:creationId xmlns:a16="http://schemas.microsoft.com/office/drawing/2014/main" id="{C5F08767-5B92-449D-ADEE-77EC39EF2F1A}"/>
              </a:ext>
            </a:extLst>
          </p:cNvPr>
          <p:cNvCxnSpPr>
            <a:cxnSpLocks/>
          </p:cNvCxnSpPr>
          <p:nvPr/>
        </p:nvCxnSpPr>
        <p:spPr>
          <a:xfrm>
            <a:off x="7169425" y="4517775"/>
            <a:ext cx="5400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>
            <a:extLst>
              <a:ext uri="{FF2B5EF4-FFF2-40B4-BE49-F238E27FC236}">
                <a16:creationId xmlns:a16="http://schemas.microsoft.com/office/drawing/2014/main" id="{8663EABD-F235-4EE2-AB79-05258B834A6E}"/>
              </a:ext>
            </a:extLst>
          </p:cNvPr>
          <p:cNvSpPr txBox="1"/>
          <p:nvPr/>
        </p:nvSpPr>
        <p:spPr>
          <a:xfrm>
            <a:off x="7709425" y="4352328"/>
            <a:ext cx="448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&lt;	←	▲	|||	O</a:t>
            </a:r>
            <a:endParaRPr lang="es-CL" b="1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49" name="Gráfico 48" descr="Lupa">
            <a:extLst>
              <a:ext uri="{FF2B5EF4-FFF2-40B4-BE49-F238E27FC236}">
                <a16:creationId xmlns:a16="http://schemas.microsoft.com/office/drawing/2014/main" id="{B2940DA1-FFA1-4877-B8A9-51ECAF5D93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066600" y="4903699"/>
            <a:ext cx="360000" cy="360000"/>
          </a:xfrm>
          <a:prstGeom prst="rect">
            <a:avLst/>
          </a:prstGeom>
        </p:spPr>
      </p:pic>
      <p:pic>
        <p:nvPicPr>
          <p:cNvPr id="30" name="Gráfico 29" descr="Micrófono de radiocomunicación">
            <a:extLst>
              <a:ext uri="{FF2B5EF4-FFF2-40B4-BE49-F238E27FC236}">
                <a16:creationId xmlns:a16="http://schemas.microsoft.com/office/drawing/2014/main" id="{9BFFA2DC-F49F-41C0-8CAF-9F065479E98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427604" y="4915658"/>
            <a:ext cx="360000" cy="360000"/>
          </a:xfrm>
          <a:prstGeom prst="rect">
            <a:avLst/>
          </a:prstGeom>
        </p:spPr>
      </p:pic>
      <p:pic>
        <p:nvPicPr>
          <p:cNvPr id="26" name="Gráfico 25">
            <a:extLst>
              <a:ext uri="{FF2B5EF4-FFF2-40B4-BE49-F238E27FC236}">
                <a16:creationId xmlns:a16="http://schemas.microsoft.com/office/drawing/2014/main" id="{CCA78A2E-117B-41DD-AFDA-676F670F3C34}"/>
              </a:ext>
            </a:extLst>
          </p:cNvPr>
          <p:cNvPicPr>
            <a:picLocks noChangeAspect="1"/>
          </p:cNvPicPr>
          <p:nvPr/>
        </p:nvPicPr>
        <p:blipFill>
          <a:blip r:embed="rId1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4618" y="5487527"/>
            <a:ext cx="235882" cy="252000"/>
          </a:xfrm>
          <a:prstGeom prst="rect">
            <a:avLst/>
          </a:prstGeom>
        </p:spPr>
      </p:pic>
      <p:pic>
        <p:nvPicPr>
          <p:cNvPr id="27" name="Gráfico 26" descr="Signo de exclamación">
            <a:extLst>
              <a:ext uri="{FF2B5EF4-FFF2-40B4-BE49-F238E27FC236}">
                <a16:creationId xmlns:a16="http://schemas.microsoft.com/office/drawing/2014/main" id="{28704F50-E2D4-4638-8C10-9C5347BD28B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3316878" y="6002506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132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22" grpId="0"/>
      <p:bldP spid="3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AD62A1E1-EF45-4214-8028-ED8BADC07B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Diagrama de flujo: datos 10">
            <a:extLst>
              <a:ext uri="{FF2B5EF4-FFF2-40B4-BE49-F238E27FC236}">
                <a16:creationId xmlns:a16="http://schemas.microsoft.com/office/drawing/2014/main" id="{FC7E2E96-53FC-47F9-9F46-34B3A27EB9CE}"/>
              </a:ext>
            </a:extLst>
          </p:cNvPr>
          <p:cNvSpPr/>
          <p:nvPr/>
        </p:nvSpPr>
        <p:spPr>
          <a:xfrm>
            <a:off x="3088134" y="3819941"/>
            <a:ext cx="3096000" cy="3889512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Diagrama de flujo: datos 7">
            <a:extLst>
              <a:ext uri="{FF2B5EF4-FFF2-40B4-BE49-F238E27FC236}">
                <a16:creationId xmlns:a16="http://schemas.microsoft.com/office/drawing/2014/main" id="{1DEC9392-6874-45B1-B8EE-4F6136035DD9}"/>
              </a:ext>
            </a:extLst>
          </p:cNvPr>
          <p:cNvSpPr/>
          <p:nvPr/>
        </p:nvSpPr>
        <p:spPr>
          <a:xfrm>
            <a:off x="3697227" y="0"/>
            <a:ext cx="3096000" cy="3889512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8314C0D-D9F8-49BA-8B1E-60DA5742FFF9}"/>
              </a:ext>
            </a:extLst>
          </p:cNvPr>
          <p:cNvSpPr/>
          <p:nvPr/>
        </p:nvSpPr>
        <p:spPr>
          <a:xfrm>
            <a:off x="4801279" y="1140795"/>
            <a:ext cx="2580182" cy="45841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26" name="Picture 2" descr="Cómo crear atajos de teclado para tu teléfono Android">
            <a:extLst>
              <a:ext uri="{FF2B5EF4-FFF2-40B4-BE49-F238E27FC236}">
                <a16:creationId xmlns:a16="http://schemas.microsoft.com/office/drawing/2014/main" id="{D3631522-B028-4903-8A24-81D053DF0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279" y="4253948"/>
            <a:ext cx="2592000" cy="147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AB5145C-8FCF-4C05-AEDF-E14302E8D6A5}"/>
              </a:ext>
            </a:extLst>
          </p:cNvPr>
          <p:cNvSpPr/>
          <p:nvPr/>
        </p:nvSpPr>
        <p:spPr>
          <a:xfrm>
            <a:off x="5196000" y="3249000"/>
            <a:ext cx="1800000" cy="360000"/>
          </a:xfrm>
          <a:prstGeom prst="roundRect">
            <a:avLst>
              <a:gd name="adj" fmla="val 297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200" dirty="0">
                <a:solidFill>
                  <a:schemeClr val="tx1"/>
                </a:solidFill>
                <a:latin typeface="Abadi" panose="020B0604020104020204" pitchFamily="34" charset="0"/>
                <a:cs typeface="Hadassah Friedlaender" panose="02020603050405020304" pitchFamily="18" charset="-79"/>
              </a:rPr>
              <a:t>ESCRIBA AQUÍ</a:t>
            </a:r>
            <a:endParaRPr lang="es-CL" sz="1200" dirty="0">
              <a:solidFill>
                <a:schemeClr val="tx1"/>
              </a:solidFill>
              <a:latin typeface="Abadi" panose="020B0604020104020204" pitchFamily="34" charset="0"/>
              <a:cs typeface="Hadassah Friedlaender" panose="02020603050405020304" pitchFamily="18" charset="-79"/>
            </a:endParaRPr>
          </a:p>
        </p:txBody>
      </p:sp>
      <p:pic>
        <p:nvPicPr>
          <p:cNvPr id="13" name="Gráfico 12" descr="Lupa">
            <a:extLst>
              <a:ext uri="{FF2B5EF4-FFF2-40B4-BE49-F238E27FC236}">
                <a16:creationId xmlns:a16="http://schemas.microsoft.com/office/drawing/2014/main" id="{92C896C2-2EBC-4327-AD89-ACE153858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6000" y="3249000"/>
            <a:ext cx="360000" cy="360000"/>
          </a:xfrm>
          <a:prstGeom prst="rect">
            <a:avLst/>
          </a:prstGeom>
        </p:spPr>
      </p:pic>
      <p:pic>
        <p:nvPicPr>
          <p:cNvPr id="5" name="Gráfico 4" descr="Smartphone">
            <a:extLst>
              <a:ext uri="{FF2B5EF4-FFF2-40B4-BE49-F238E27FC236}">
                <a16:creationId xmlns:a16="http://schemas.microsoft.com/office/drawing/2014/main" id="{3B0D2118-95FF-4C38-BEE4-CC895B8C88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5E4B191-B2D4-4221-AD8A-00CF6467E76E}"/>
              </a:ext>
            </a:extLst>
          </p:cNvPr>
          <p:cNvSpPr txBox="1"/>
          <p:nvPr/>
        </p:nvSpPr>
        <p:spPr>
          <a:xfrm>
            <a:off x="5846752" y="2689893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u="sng" dirty="0">
                <a:solidFill>
                  <a:schemeClr val="bg1"/>
                </a:solidFill>
                <a:latin typeface="Abadi" panose="020B0604020104020204" pitchFamily="34" charset="0"/>
              </a:rPr>
              <a:t>AÑO</a:t>
            </a:r>
            <a:endParaRPr lang="es-CL" sz="1200" u="sng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B63AA67B-9878-48CD-BEB0-76F4FD7242E7}"/>
              </a:ext>
            </a:extLst>
          </p:cNvPr>
          <p:cNvSpPr/>
          <p:nvPr/>
        </p:nvSpPr>
        <p:spPr>
          <a:xfrm>
            <a:off x="6358800" y="2975112"/>
            <a:ext cx="914400" cy="914400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A8F991B3-1918-45EE-A609-71DF2109C74A}"/>
              </a:ext>
            </a:extLst>
          </p:cNvPr>
          <p:cNvCxnSpPr>
            <a:cxnSpLocks/>
            <a:stCxn id="2" idx="7"/>
            <a:endCxn id="10" idx="1"/>
          </p:cNvCxnSpPr>
          <p:nvPr/>
        </p:nvCxnSpPr>
        <p:spPr>
          <a:xfrm flipV="1">
            <a:off x="7139289" y="1760090"/>
            <a:ext cx="1591578" cy="134893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0FA0B59-CE99-4243-85B1-5E981801215A}"/>
              </a:ext>
            </a:extLst>
          </p:cNvPr>
          <p:cNvSpPr txBox="1"/>
          <p:nvPr/>
        </p:nvSpPr>
        <p:spPr>
          <a:xfrm>
            <a:off x="8730867" y="1575424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C000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Aprender a identificar patrones</a:t>
            </a:r>
            <a:endParaRPr lang="es-CL" dirty="0">
              <a:solidFill>
                <a:srgbClr val="FFC000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3D17146-06B9-4B21-BABA-3A23039871E4}"/>
              </a:ext>
            </a:extLst>
          </p:cNvPr>
          <p:cNvSpPr/>
          <p:nvPr/>
        </p:nvSpPr>
        <p:spPr>
          <a:xfrm>
            <a:off x="4800984" y="4249818"/>
            <a:ext cx="2580182" cy="1474004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71D786E2-8F82-4BC1-9F34-1675ED7B96B8}"/>
              </a:ext>
            </a:extLst>
          </p:cNvPr>
          <p:cNvCxnSpPr>
            <a:stCxn id="15" idx="1"/>
          </p:cNvCxnSpPr>
          <p:nvPr/>
        </p:nvCxnSpPr>
        <p:spPr>
          <a:xfrm flipH="1">
            <a:off x="2902226" y="4986820"/>
            <a:ext cx="1898758" cy="925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7904F03-99BF-4D0A-A97C-D9AC0B24D24E}"/>
              </a:ext>
            </a:extLst>
          </p:cNvPr>
          <p:cNvSpPr txBox="1"/>
          <p:nvPr/>
        </p:nvSpPr>
        <p:spPr>
          <a:xfrm>
            <a:off x="110929" y="4802154"/>
            <a:ext cx="279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C000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Ejercitar la parte práctica</a:t>
            </a:r>
            <a:endParaRPr lang="es-CL" dirty="0">
              <a:solidFill>
                <a:srgbClr val="FFC000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713811F-78D3-4B6E-AAA6-2B437C5E07E9}"/>
              </a:ext>
            </a:extLst>
          </p:cNvPr>
          <p:cNvSpPr/>
          <p:nvPr/>
        </p:nvSpPr>
        <p:spPr>
          <a:xfrm>
            <a:off x="4916557" y="1258957"/>
            <a:ext cx="2356643" cy="1066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3466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uadroTexto 29">
            <a:extLst>
              <a:ext uri="{FF2B5EF4-FFF2-40B4-BE49-F238E27FC236}">
                <a16:creationId xmlns:a16="http://schemas.microsoft.com/office/drawing/2014/main" id="{2D7BB573-F00C-4AF0-8FFE-36CCDF52F62F}"/>
              </a:ext>
            </a:extLst>
          </p:cNvPr>
          <p:cNvSpPr txBox="1"/>
          <p:nvPr/>
        </p:nvSpPr>
        <p:spPr>
          <a:xfrm>
            <a:off x="4651834" y="648866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@pcapturam</a:t>
            </a:r>
            <a:endParaRPr lang="es-CL" i="1" dirty="0"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3" name="Diagrama de flujo: entrada manual 2">
            <a:extLst>
              <a:ext uri="{FF2B5EF4-FFF2-40B4-BE49-F238E27FC236}">
                <a16:creationId xmlns:a16="http://schemas.microsoft.com/office/drawing/2014/main" id="{8B1D3080-6F4C-451A-95AA-77AF771C715E}"/>
              </a:ext>
            </a:extLst>
          </p:cNvPr>
          <p:cNvSpPr/>
          <p:nvPr/>
        </p:nvSpPr>
        <p:spPr>
          <a:xfrm rot="16200000" flipV="1">
            <a:off x="-513003" y="512999"/>
            <a:ext cx="6858001" cy="583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9794CB5-2096-412A-8CB8-73624869E045}"/>
              </a:ext>
            </a:extLst>
          </p:cNvPr>
          <p:cNvSpPr txBox="1"/>
          <p:nvPr/>
        </p:nvSpPr>
        <p:spPr>
          <a:xfrm>
            <a:off x="-3" y="-2"/>
            <a:ext cx="58224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8800" b="1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RECURSOS</a:t>
            </a:r>
            <a:endParaRPr lang="es-CL" sz="8800" b="1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978ACC2-5DF4-4CCD-B175-6F608AF672B7}"/>
              </a:ext>
            </a:extLst>
          </p:cNvPr>
          <p:cNvSpPr txBox="1"/>
          <p:nvPr/>
        </p:nvSpPr>
        <p:spPr>
          <a:xfrm rot="583264">
            <a:off x="5358514" y="712194"/>
            <a:ext cx="1574470" cy="4041214"/>
          </a:xfrm>
          <a:prstGeom prst="rect">
            <a:avLst/>
          </a:prstGeom>
          <a:noFill/>
        </p:spPr>
        <p:txBody>
          <a:bodyPr wrap="none" rtlCol="0">
            <a:prstTxWarp prst="textCascadeUp">
              <a:avLst>
                <a:gd name="adj" fmla="val 88165"/>
              </a:avLst>
            </a:prstTxWarp>
            <a:spAutoFit/>
          </a:bodyPr>
          <a:lstStyle/>
          <a:p>
            <a:r>
              <a:rPr lang="es-ES" b="1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 React Native</a:t>
            </a:r>
          </a:p>
          <a:p>
            <a:pPr marL="285750" indent="-285750">
              <a:buFontTx/>
              <a:buChar char="-"/>
            </a:pPr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Node</a:t>
            </a:r>
          </a:p>
          <a:p>
            <a:pPr marL="285750" indent="-285750">
              <a:buFontTx/>
              <a:buChar char="-"/>
            </a:pPr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Expo</a:t>
            </a:r>
          </a:p>
          <a:p>
            <a:pPr marL="285750" indent="-285750">
              <a:buFontTx/>
              <a:buChar char="-"/>
            </a:pPr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VSCode</a:t>
            </a:r>
          </a:p>
          <a:p>
            <a:pPr marL="285750" indent="-285750">
              <a:buFontTx/>
              <a:buChar char="-"/>
            </a:pPr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JavaScript</a:t>
            </a:r>
          </a:p>
          <a:p>
            <a:r>
              <a:rPr lang="es-ES" b="1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</a:t>
            </a:r>
          </a:p>
          <a:p>
            <a:r>
              <a:rPr lang="es-ES" b="1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Trello</a:t>
            </a:r>
          </a:p>
          <a:p>
            <a:endParaRPr lang="es-ES" b="1" i="1" dirty="0"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es-ES" b="1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Git</a:t>
            </a:r>
          </a:p>
          <a:p>
            <a:pPr marL="285750" indent="-285750">
              <a:buFontTx/>
              <a:buChar char="-"/>
            </a:pPr>
            <a:r>
              <a:rPr lang="es-ES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GitLab</a:t>
            </a:r>
          </a:p>
          <a:p>
            <a:pPr marL="285750" indent="-285750">
              <a:buFontTx/>
              <a:buChar char="-"/>
            </a:pPr>
            <a:endParaRPr lang="es-ES" i="1" dirty="0"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es-ES" b="1" i="1" dirty="0"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Kitten UI</a:t>
            </a:r>
          </a:p>
        </p:txBody>
      </p:sp>
      <p:pic>
        <p:nvPicPr>
          <p:cNvPr id="3074" name="Picture 2" descr="Instagram Logo PNG Transparent &amp; SVG Vector - Freebie Supply in 2020 | Instagram  logo, Instagram logo transparent, Instagram icons">
            <a:extLst>
              <a:ext uri="{FF2B5EF4-FFF2-40B4-BE49-F238E27FC236}">
                <a16:creationId xmlns:a16="http://schemas.microsoft.com/office/drawing/2014/main" id="{398085F3-3D43-42AC-9CD2-BCC9DB293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365" y="6507332"/>
            <a:ext cx="48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act - Wikipedia, la enciclopedia libre">
            <a:extLst>
              <a:ext uri="{FF2B5EF4-FFF2-40B4-BE49-F238E27FC236}">
                <a16:creationId xmlns:a16="http://schemas.microsoft.com/office/drawing/2014/main" id="{0AC52EA2-CB05-4E43-AA43-7FBB411AC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932" y="805256"/>
            <a:ext cx="331333" cy="2880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ogo Trello PNG transparente - StickPNG">
            <a:extLst>
              <a:ext uri="{FF2B5EF4-FFF2-40B4-BE49-F238E27FC236}">
                <a16:creationId xmlns:a16="http://schemas.microsoft.com/office/drawing/2014/main" id="{42F70616-7811-48FB-9E65-5F00861AE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443" y="2732801"/>
            <a:ext cx="216000" cy="21600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Logo Git PNG transparente - StickPNG">
            <a:extLst>
              <a:ext uri="{FF2B5EF4-FFF2-40B4-BE49-F238E27FC236}">
                <a16:creationId xmlns:a16="http://schemas.microsoft.com/office/drawing/2014/main" id="{DF9E004C-2BEE-4CF0-B53A-067D6E87A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49" y="3311503"/>
            <a:ext cx="288000" cy="28800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6738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140</Words>
  <Application>Microsoft Office PowerPoint</Application>
  <PresentationFormat>Panorámica</PresentationFormat>
  <Paragraphs>59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Abadi</vt:lpstr>
      <vt:lpstr>Arial</vt:lpstr>
      <vt:lpstr>Calibri</vt:lpstr>
      <vt:lpstr>Calibri Light</vt:lpstr>
      <vt:lpstr>Hadassah Friedlaender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Franco Martin</dc:creator>
  <cp:lastModifiedBy>Franco Martin</cp:lastModifiedBy>
  <cp:revision>82</cp:revision>
  <dcterms:created xsi:type="dcterms:W3CDTF">2020-11-02T22:36:22Z</dcterms:created>
  <dcterms:modified xsi:type="dcterms:W3CDTF">2020-11-14T15:41:43Z</dcterms:modified>
</cp:coreProperties>
</file>