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05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 snapToGrid="0">
      <p:cViewPr varScale="1">
        <p:scale>
          <a:sx n="72" d="100"/>
          <a:sy n="72" d="100"/>
        </p:scale>
        <p:origin x="63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B1E1DBB-D09F-4706-B743-CAC5450D18A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67358D9D-80A0-45B6-9AC6-E172EEAF93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3B2F0C1E-6526-4E67-8014-7E1A4403BC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0FEA41FC-79B4-41F7-8AA9-4836F4E1BF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8C308A92-7EBF-420B-B56C-473ABF1BC8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2867854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EE18983-B9D4-4DC6-B237-1FE22B94AB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C7927BE2-5AD6-4BCF-855F-26A87C3B297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053BA14E-30F1-4E37-9F87-0A11AF11F4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B7D95AD-E484-4890-8E54-5B6A2673D3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5790081-E2AA-45A2-9908-9BAF565FBC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073050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94F59147-499C-4600-8C86-2660ECD2346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D7A4D145-4C26-4CA8-86B0-6D46010230F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297348DA-BE4D-41AF-82DE-7C9DBFC3F6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C5B6DFE-1E15-4E74-B6B1-DBA02A67B7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1F3954FC-0298-4420-810F-CEEFB83427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830855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C55CB79-F2C1-4D6D-941A-3651DED649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A3B16877-B2D9-4AC8-BC53-C132296CD8B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D360979-125C-4804-8EEA-3B89E55CBA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4D06EC8D-1BB1-4E98-B86A-793BF0ECC1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DC9463D6-9046-49D3-B9F9-8D0FF9CB8A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2158324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89FA9F3-3EEE-4F52-A09F-38B1F1EF89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44F7F1FF-2A4F-493C-9B61-6D5928FD6E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5736A34-C594-47C2-A1B3-52137D9C8E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18711B0-6964-4AAF-93F3-BE851D79A0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BAC4FF2-1991-4F32-AECA-D77AE8C4B4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0601660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A0C3D50-C3E5-4A9C-9DEC-36EF90E5D7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99E1CA1-FD7C-43DD-B928-FDB8139ED4A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7AE98758-E829-4551-99C3-6233C0F110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8D38BC90-0AF3-43BF-9F2C-A05A1033AE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B15FC902-7CFC-460C-9A7A-95F0D34F93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D985E721-FF9E-45AF-AE3E-79913E2138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8636017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962E05B-AA8E-4976-828E-ECDAA2C865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C2C660ED-30E2-4AD0-8744-89C8BAC435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250791E1-E629-4A3C-9AEC-6F5FCB929C8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D0D24C62-99EA-488D-8EA2-B6C83C91272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015FE0D2-EB2C-4EF0-8FD3-19C114E763E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F5FE99E4-560D-4768-967B-6AD031FFF4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9510B95C-3214-4981-B1F9-4A3CAEEE3F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568C8591-B501-4938-9749-358AA6722F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4106361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3DA8232-54F7-41AA-8B9B-61BC2FF614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AAF889A9-5186-4A1F-BB7F-59D35B6D4F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EAB2A333-7F1E-4BD2-9797-AC91200833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59F6DBB9-CC33-4256-996C-F4C0C18856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33729556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4C3653B7-1D9E-4489-A20E-1F17BDFF78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6D81F469-6578-4392-9ACE-614705A9DB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D44D2987-44B2-4F0D-8234-4B2346378E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9881075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C853C70-149A-47FE-A8A8-2F95890289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A7D6D256-18C8-49AD-9E7C-ADF4BEED12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00878452-EF42-4BA9-B00B-905D264C169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1C1AEDF7-0861-4C69-9C10-FB443D5337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3E1CBE3F-300B-4DF7-A307-112B4BA267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0DE5E273-7601-45D3-9362-B7C109A356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3798899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DB7BB60-5B20-42A8-9635-DF64A28305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0AA4B0C6-77AD-433A-8AA4-664F8FF9968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86519CA3-90E6-4FD5-8EF2-55A3C41441F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75463D7D-473E-4C2A-A7F4-24306491E5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9D1B5295-5B72-47C2-883C-7D70C74E1E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772C2CF2-F4F6-40F6-A61D-A0B8260EEF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884815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3C6D5AD8-FF92-4B74-A2B2-12D8D9C22A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L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BAB67C52-4FFB-4F37-8E2E-9B41CADAB7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L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A759D7C-6F66-4D0A-9C8F-12F4EC2BFB5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85EBBD-A122-48A3-8FE1-C479A3CF1A67}" type="datetimeFigureOut">
              <a:rPr lang="es-CL" smtClean="0"/>
              <a:t>14-11-2020</a:t>
            </a:fld>
            <a:endParaRPr lang="es-CL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246AA57C-CCC4-460A-B66D-E7BDBCF4BD6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2D6D8F2-5298-41EB-ADF2-55E14ED2406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8A892B-4173-4862-A006-3C7F9C44A30B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997574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ángulo 1">
            <a:extLst>
              <a:ext uri="{FF2B5EF4-FFF2-40B4-BE49-F238E27FC236}">
                <a16:creationId xmlns:a16="http://schemas.microsoft.com/office/drawing/2014/main" id="{77B1CCAB-A89E-4687-BDB5-9613362F68F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F5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 dirty="0"/>
          </a:p>
        </p:txBody>
      </p:sp>
      <p:sp>
        <p:nvSpPr>
          <p:cNvPr id="8" name="Diagrama de flujo: preparación 7">
            <a:extLst>
              <a:ext uri="{FF2B5EF4-FFF2-40B4-BE49-F238E27FC236}">
                <a16:creationId xmlns:a16="http://schemas.microsoft.com/office/drawing/2014/main" id="{B1F12CD5-773A-46CC-BFD2-5825C1FAC6FA}"/>
              </a:ext>
            </a:extLst>
          </p:cNvPr>
          <p:cNvSpPr/>
          <p:nvPr/>
        </p:nvSpPr>
        <p:spPr>
          <a:xfrm>
            <a:off x="3396000" y="3159000"/>
            <a:ext cx="5400000" cy="540000"/>
          </a:xfrm>
          <a:prstGeom prst="flowChartPreparation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 sz="2800" b="1" dirty="0">
              <a:solidFill>
                <a:srgbClr val="FF5050"/>
              </a:solidFill>
              <a:latin typeface="Biome" panose="020B0503030204020804" pitchFamily="34" charset="0"/>
              <a:cs typeface="Biome" panose="020B0503030204020804" pitchFamily="34" charset="0"/>
            </a:endParaRPr>
          </a:p>
        </p:txBody>
      </p:sp>
      <p:sp>
        <p:nvSpPr>
          <p:cNvPr id="6" name="Diagrama de flujo: preparación 5">
            <a:extLst>
              <a:ext uri="{FF2B5EF4-FFF2-40B4-BE49-F238E27FC236}">
                <a16:creationId xmlns:a16="http://schemas.microsoft.com/office/drawing/2014/main" id="{7A4CE826-45D6-4A76-A051-AA2E509E08B4}"/>
              </a:ext>
            </a:extLst>
          </p:cNvPr>
          <p:cNvSpPr/>
          <p:nvPr/>
        </p:nvSpPr>
        <p:spPr>
          <a:xfrm>
            <a:off x="4296000" y="3069000"/>
            <a:ext cx="3600000" cy="720000"/>
          </a:xfrm>
          <a:prstGeom prst="flowChartPreparation">
            <a:avLst/>
          </a:prstGeom>
          <a:solidFill>
            <a:schemeClr val="bg1"/>
          </a:solidFill>
          <a:ln w="76200">
            <a:solidFill>
              <a:srgbClr val="FF5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3600" b="1" dirty="0">
                <a:solidFill>
                  <a:srgbClr val="FF5050"/>
                </a:solidFill>
                <a:latin typeface="Bahnschrift Condensed" panose="020B0502040204020203" pitchFamily="34" charset="0"/>
                <a:cs typeface="Biome" panose="020B0503030204020804" pitchFamily="34" charset="0"/>
              </a:rPr>
              <a:t>CAPTURAM</a:t>
            </a:r>
            <a:endParaRPr lang="es-CL" sz="3600" b="1" dirty="0">
              <a:solidFill>
                <a:srgbClr val="FF5050"/>
              </a:solidFill>
              <a:latin typeface="Bahnschrift Condensed" panose="020B0502040204020203" pitchFamily="34" charset="0"/>
              <a:cs typeface="Biome" panose="020B05030302040208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807077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ángulo 4">
            <a:extLst>
              <a:ext uri="{FF2B5EF4-FFF2-40B4-BE49-F238E27FC236}">
                <a16:creationId xmlns:a16="http://schemas.microsoft.com/office/drawing/2014/main" id="{7F4C4D2D-E368-4E86-BB83-C3D130CAC481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 dirty="0"/>
          </a:p>
        </p:txBody>
      </p:sp>
      <p:sp>
        <p:nvSpPr>
          <p:cNvPr id="6" name="CuadroTexto 5">
            <a:extLst>
              <a:ext uri="{FF2B5EF4-FFF2-40B4-BE49-F238E27FC236}">
                <a16:creationId xmlns:a16="http://schemas.microsoft.com/office/drawing/2014/main" id="{0E898525-5035-499D-97B5-B4170F694087}"/>
              </a:ext>
            </a:extLst>
          </p:cNvPr>
          <p:cNvSpPr txBox="1"/>
          <p:nvPr/>
        </p:nvSpPr>
        <p:spPr>
          <a:xfrm>
            <a:off x="0" y="0"/>
            <a:ext cx="122822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3600" b="1" dirty="0">
                <a:solidFill>
                  <a:srgbClr val="FF5050"/>
                </a:solidFill>
                <a:latin typeface="Bahnschrift Condensed" panose="020B0502040204020203" pitchFamily="34" charset="0"/>
              </a:rPr>
              <a:t>| IDEAS</a:t>
            </a:r>
            <a:endParaRPr lang="es-CL" sz="3600" b="1" dirty="0">
              <a:solidFill>
                <a:srgbClr val="FF5050"/>
              </a:solidFill>
              <a:latin typeface="Bahnschrift Condensed" panose="020B0502040204020203" pitchFamily="34" charset="0"/>
            </a:endParaRPr>
          </a:p>
        </p:txBody>
      </p:sp>
      <p:sp>
        <p:nvSpPr>
          <p:cNvPr id="7" name="Rectángulo 6">
            <a:extLst>
              <a:ext uri="{FF2B5EF4-FFF2-40B4-BE49-F238E27FC236}">
                <a16:creationId xmlns:a16="http://schemas.microsoft.com/office/drawing/2014/main" id="{DD27CAD9-F695-455A-96DA-A5CDAF1F60CE}"/>
              </a:ext>
            </a:extLst>
          </p:cNvPr>
          <p:cNvSpPr/>
          <p:nvPr/>
        </p:nvSpPr>
        <p:spPr>
          <a:xfrm>
            <a:off x="900000" y="3004331"/>
            <a:ext cx="1800000" cy="1800000"/>
          </a:xfrm>
          <a:prstGeom prst="rect">
            <a:avLst/>
          </a:prstGeom>
          <a:solidFill>
            <a:srgbClr val="FF5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dirty="0">
                <a:highlight>
                  <a:srgbClr val="000000"/>
                </a:highlight>
                <a:latin typeface="Bahnschrift Light Condensed" panose="020B0502040204020203" pitchFamily="34" charset="0"/>
              </a:rPr>
              <a:t>2</a:t>
            </a:r>
            <a:r>
              <a:rPr lang="es-ES" dirty="0">
                <a:latin typeface="Bahnschrift Light Condensed" panose="020B0502040204020203" pitchFamily="34" charset="0"/>
              </a:rPr>
              <a:t> App que ‘retorne’ el efecto de sonido de una habilidad de LoL.</a:t>
            </a:r>
            <a:endParaRPr lang="es-CL" dirty="0">
              <a:latin typeface="Bahnschrift Light Condensed" panose="020B0502040204020203" pitchFamily="34" charset="0"/>
            </a:endParaRPr>
          </a:p>
        </p:txBody>
      </p:sp>
      <p:sp>
        <p:nvSpPr>
          <p:cNvPr id="9" name="Rectángulo 8">
            <a:extLst>
              <a:ext uri="{FF2B5EF4-FFF2-40B4-BE49-F238E27FC236}">
                <a16:creationId xmlns:a16="http://schemas.microsoft.com/office/drawing/2014/main" id="{2FF574FD-0188-4653-AD84-E6F728B543C9}"/>
              </a:ext>
            </a:extLst>
          </p:cNvPr>
          <p:cNvSpPr/>
          <p:nvPr/>
        </p:nvSpPr>
        <p:spPr>
          <a:xfrm>
            <a:off x="0" y="5058000"/>
            <a:ext cx="1800000" cy="1800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dirty="0">
                <a:latin typeface="Bahnschrift Light Condensed" panose="020B0502040204020203" pitchFamily="34" charset="0"/>
              </a:rPr>
              <a:t>1 App que señale qué compañía de internet es la mejor dependiendo de tu zona.</a:t>
            </a:r>
            <a:endParaRPr lang="es-CL" dirty="0">
              <a:latin typeface="Bahnschrift Light Condensed" panose="020B0502040204020203" pitchFamily="34" charset="0"/>
            </a:endParaRPr>
          </a:p>
        </p:txBody>
      </p:sp>
      <p:sp>
        <p:nvSpPr>
          <p:cNvPr id="11" name="Rectángulo 10">
            <a:extLst>
              <a:ext uri="{FF2B5EF4-FFF2-40B4-BE49-F238E27FC236}">
                <a16:creationId xmlns:a16="http://schemas.microsoft.com/office/drawing/2014/main" id="{89F449AF-560D-4EA3-A28D-D11F4D0A26FA}"/>
              </a:ext>
            </a:extLst>
          </p:cNvPr>
          <p:cNvSpPr/>
          <p:nvPr/>
        </p:nvSpPr>
        <p:spPr>
          <a:xfrm>
            <a:off x="1800000" y="950662"/>
            <a:ext cx="1800000" cy="1800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dirty="0">
                <a:latin typeface="Bahnschrift Light Condensed" panose="020B0502040204020203" pitchFamily="34" charset="0"/>
              </a:rPr>
              <a:t>3 App enfocada a </a:t>
            </a:r>
            <a:r>
              <a:rPr lang="es-ES" i="1" dirty="0">
                <a:latin typeface="Bahnschrift Light Condensed" panose="020B0502040204020203" pitchFamily="34" charset="0"/>
              </a:rPr>
              <a:t>mainear</a:t>
            </a:r>
            <a:r>
              <a:rPr lang="es-ES" dirty="0">
                <a:latin typeface="Bahnschrift Light Condensed" panose="020B0502040204020203" pitchFamily="34" charset="0"/>
              </a:rPr>
              <a:t> un campeón de LoL en específico.</a:t>
            </a:r>
            <a:endParaRPr lang="es-CL" dirty="0">
              <a:latin typeface="Bahnschrift Light Condensed" panose="020B0502040204020203" pitchFamily="34" charset="0"/>
            </a:endParaRPr>
          </a:p>
        </p:txBody>
      </p:sp>
      <p:sp>
        <p:nvSpPr>
          <p:cNvPr id="13" name="Rectángulo 12">
            <a:extLst>
              <a:ext uri="{FF2B5EF4-FFF2-40B4-BE49-F238E27FC236}">
                <a16:creationId xmlns:a16="http://schemas.microsoft.com/office/drawing/2014/main" id="{1BEC2AA5-2357-4649-82B7-6651E2FE8FE6}"/>
              </a:ext>
            </a:extLst>
          </p:cNvPr>
          <p:cNvSpPr/>
          <p:nvPr/>
        </p:nvSpPr>
        <p:spPr>
          <a:xfrm>
            <a:off x="2700000" y="5058000"/>
            <a:ext cx="1800000" cy="1800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dirty="0">
                <a:latin typeface="Bahnschrift Light Condensed" panose="020B0502040204020203" pitchFamily="34" charset="0"/>
              </a:rPr>
              <a:t>4 App/página web de introducción a </a:t>
            </a:r>
            <a:r>
              <a:rPr lang="es-ES" i="1" dirty="0">
                <a:latin typeface="Bahnschrift Light Condensed" panose="020B0502040204020203" pitchFamily="34" charset="0"/>
              </a:rPr>
              <a:t>git</a:t>
            </a:r>
            <a:r>
              <a:rPr lang="es-ES" dirty="0">
                <a:latin typeface="Bahnschrift Light Condensed" panose="020B0502040204020203" pitchFamily="34" charset="0"/>
              </a:rPr>
              <a:t>.</a:t>
            </a:r>
            <a:endParaRPr lang="es-CL" dirty="0">
              <a:latin typeface="Bahnschrift Light Condensed" panose="020B0502040204020203" pitchFamily="34" charset="0"/>
            </a:endParaRPr>
          </a:p>
        </p:txBody>
      </p:sp>
      <p:sp>
        <p:nvSpPr>
          <p:cNvPr id="17" name="Rectángulo 16">
            <a:extLst>
              <a:ext uri="{FF2B5EF4-FFF2-40B4-BE49-F238E27FC236}">
                <a16:creationId xmlns:a16="http://schemas.microsoft.com/office/drawing/2014/main" id="{9EF5D15C-0F12-4D4A-9A74-DEF82D18B80F}"/>
              </a:ext>
            </a:extLst>
          </p:cNvPr>
          <p:cNvSpPr/>
          <p:nvPr/>
        </p:nvSpPr>
        <p:spPr>
          <a:xfrm>
            <a:off x="3600000" y="3004331"/>
            <a:ext cx="1800000" cy="1800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dirty="0">
                <a:latin typeface="Bahnschrift Light Condensed" panose="020B0502040204020203" pitchFamily="34" charset="0"/>
              </a:rPr>
              <a:t>5 App de juntas entre grupos para organizar eventos específicos.</a:t>
            </a:r>
            <a:endParaRPr lang="es-CL" dirty="0">
              <a:latin typeface="Bahnschrift Light Condensed" panose="020B0502040204020203" pitchFamily="34" charset="0"/>
            </a:endParaRPr>
          </a:p>
        </p:txBody>
      </p:sp>
      <p:sp>
        <p:nvSpPr>
          <p:cNvPr id="19" name="Rectángulo 18">
            <a:extLst>
              <a:ext uri="{FF2B5EF4-FFF2-40B4-BE49-F238E27FC236}">
                <a16:creationId xmlns:a16="http://schemas.microsoft.com/office/drawing/2014/main" id="{82392F40-F62C-42CF-8A7C-8F626D7436CD}"/>
              </a:ext>
            </a:extLst>
          </p:cNvPr>
          <p:cNvSpPr/>
          <p:nvPr/>
        </p:nvSpPr>
        <p:spPr>
          <a:xfrm>
            <a:off x="4500000" y="950662"/>
            <a:ext cx="1800000" cy="1800000"/>
          </a:xfrm>
          <a:prstGeom prst="rect">
            <a:avLst/>
          </a:prstGeom>
          <a:solidFill>
            <a:srgbClr val="FF5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dirty="0">
                <a:highlight>
                  <a:srgbClr val="000000"/>
                </a:highlight>
                <a:latin typeface="Bahnschrift Light Condensed" panose="020B0502040204020203" pitchFamily="34" charset="0"/>
              </a:rPr>
              <a:t>6</a:t>
            </a:r>
            <a:r>
              <a:rPr lang="es-ES" dirty="0">
                <a:latin typeface="Bahnschrift Light Condensed" panose="020B0502040204020203" pitchFamily="34" charset="0"/>
              </a:rPr>
              <a:t> Videojuego para practicar mecánicas de LoL.</a:t>
            </a:r>
            <a:endParaRPr lang="es-CL" dirty="0">
              <a:latin typeface="Bahnschrift Light Condensed" panose="020B0502040204020203" pitchFamily="34" charset="0"/>
            </a:endParaRPr>
          </a:p>
        </p:txBody>
      </p:sp>
      <p:sp>
        <p:nvSpPr>
          <p:cNvPr id="21" name="Rectángulo 20">
            <a:extLst>
              <a:ext uri="{FF2B5EF4-FFF2-40B4-BE49-F238E27FC236}">
                <a16:creationId xmlns:a16="http://schemas.microsoft.com/office/drawing/2014/main" id="{2B9031C6-1D49-43FE-8412-09FB2935DD4C}"/>
              </a:ext>
            </a:extLst>
          </p:cNvPr>
          <p:cNvSpPr/>
          <p:nvPr/>
        </p:nvSpPr>
        <p:spPr>
          <a:xfrm>
            <a:off x="5400000" y="5058000"/>
            <a:ext cx="1800000" cy="1800000"/>
          </a:xfrm>
          <a:prstGeom prst="rect">
            <a:avLst/>
          </a:prstGeom>
          <a:solidFill>
            <a:srgbClr val="FF5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dirty="0">
                <a:highlight>
                  <a:srgbClr val="000000"/>
                </a:highlight>
                <a:latin typeface="Bahnschrift Light Condensed" panose="020B0502040204020203" pitchFamily="34" charset="0"/>
              </a:rPr>
              <a:t>7</a:t>
            </a:r>
            <a:r>
              <a:rPr lang="es-ES" dirty="0">
                <a:latin typeface="Bahnschrift Light Condensed" panose="020B0502040204020203" pitchFamily="34" charset="0"/>
              </a:rPr>
              <a:t> Juego que te ayude a aprender/mejorar la programación orientado a código.</a:t>
            </a:r>
            <a:endParaRPr lang="es-CL" dirty="0">
              <a:latin typeface="Bahnschrift Light Condensed" panose="020B0502040204020203" pitchFamily="34" charset="0"/>
            </a:endParaRPr>
          </a:p>
        </p:txBody>
      </p:sp>
      <p:sp>
        <p:nvSpPr>
          <p:cNvPr id="2" name="Rectángulo 1">
            <a:extLst>
              <a:ext uri="{FF2B5EF4-FFF2-40B4-BE49-F238E27FC236}">
                <a16:creationId xmlns:a16="http://schemas.microsoft.com/office/drawing/2014/main" id="{94225109-0359-43AC-84FE-D3C1A2760904}"/>
              </a:ext>
            </a:extLst>
          </p:cNvPr>
          <p:cNvSpPr/>
          <p:nvPr/>
        </p:nvSpPr>
        <p:spPr>
          <a:xfrm>
            <a:off x="6300000" y="3004331"/>
            <a:ext cx="1800000" cy="1800000"/>
          </a:xfrm>
          <a:prstGeom prst="rect">
            <a:avLst/>
          </a:prstGeom>
          <a:solidFill>
            <a:srgbClr val="FF505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dirty="0">
                <a:highlight>
                  <a:srgbClr val="000000"/>
                </a:highlight>
                <a:latin typeface="Bahnschrift Light Condensed" panose="020B0502040204020203" pitchFamily="34" charset="0"/>
              </a:rPr>
              <a:t>8</a:t>
            </a:r>
            <a:r>
              <a:rPr lang="es-ES" dirty="0">
                <a:latin typeface="Bahnschrift Light Condensed" panose="020B0502040204020203" pitchFamily="34" charset="0"/>
              </a:rPr>
              <a:t> App de introducción al uso de los celulares para la gente de tercera edad.</a:t>
            </a:r>
            <a:endParaRPr lang="es-CL" dirty="0">
              <a:latin typeface="Bahnschrift Light Condensed" panose="020B0502040204020203" pitchFamily="34" charset="0"/>
            </a:endParaRPr>
          </a:p>
        </p:txBody>
      </p:sp>
      <p:sp>
        <p:nvSpPr>
          <p:cNvPr id="3" name="Rectángulo 2">
            <a:extLst>
              <a:ext uri="{FF2B5EF4-FFF2-40B4-BE49-F238E27FC236}">
                <a16:creationId xmlns:a16="http://schemas.microsoft.com/office/drawing/2014/main" id="{5BFFE0B5-760F-47AB-B6CD-63BE7D518B0B}"/>
              </a:ext>
            </a:extLst>
          </p:cNvPr>
          <p:cNvSpPr/>
          <p:nvPr/>
        </p:nvSpPr>
        <p:spPr>
          <a:xfrm>
            <a:off x="7200000" y="950662"/>
            <a:ext cx="1800000" cy="1800000"/>
          </a:xfrm>
          <a:prstGeom prst="rect">
            <a:avLst/>
          </a:prstGeom>
          <a:solidFill>
            <a:srgbClr val="FF5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/>
            <a:r>
              <a:rPr lang="es-ES" dirty="0">
                <a:highlight>
                  <a:srgbClr val="000000"/>
                </a:highlight>
                <a:latin typeface="Bahnschrift Light Condensed" panose="020B0502040204020203" pitchFamily="34" charset="0"/>
              </a:rPr>
              <a:t>9</a:t>
            </a:r>
            <a:r>
              <a:rPr lang="es-ES" dirty="0">
                <a:latin typeface="Bahnschrift Light Condensed" panose="020B0502040204020203" pitchFamily="34" charset="0"/>
              </a:rPr>
              <a:t> Página de seguimiento de tus notas y situación académica.</a:t>
            </a:r>
            <a:endParaRPr lang="es-CL" dirty="0">
              <a:latin typeface="Bahnschrift Light Condensed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7562069"/>
      </p:ext>
    </p:extLst>
  </p:cSld>
  <p:clrMapOvr>
    <a:masterClrMapping/>
  </p:clrMapOvr>
  <p:transition spd="slow">
    <p:push dir="u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uadroTexto 5">
            <a:extLst>
              <a:ext uri="{FF2B5EF4-FFF2-40B4-BE49-F238E27FC236}">
                <a16:creationId xmlns:a16="http://schemas.microsoft.com/office/drawing/2014/main" id="{A3478155-BC72-43F9-979F-5107636F76B7}"/>
              </a:ext>
            </a:extLst>
          </p:cNvPr>
          <p:cNvSpPr txBox="1"/>
          <p:nvPr/>
        </p:nvSpPr>
        <p:spPr>
          <a:xfrm>
            <a:off x="1800000" y="1800000"/>
            <a:ext cx="7391767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b="1" dirty="0">
                <a:solidFill>
                  <a:srgbClr val="FF5050"/>
                </a:solidFill>
                <a:latin typeface="Bahnschrift Light Condensed" panose="020B0502040204020203" pitchFamily="34" charset="0"/>
              </a:rPr>
              <a:t>Funcionalidades: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Conexión con API pública: </a:t>
            </a:r>
            <a:r>
              <a:rPr lang="es-ES" dirty="0">
                <a:latin typeface="Bahnschrift Light Condensed" panose="020B0502040204020203" pitchFamily="34" charset="0"/>
              </a:rPr>
              <a:t>íconos de campeones, por ejemplo.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Almacenamiento persistente: </a:t>
            </a:r>
            <a:r>
              <a:rPr lang="es-ES" dirty="0">
                <a:latin typeface="Bahnschrift Light Condensed" panose="020B0502040204020203" pitchFamily="34" charset="0"/>
              </a:rPr>
              <a:t>que la app recuerde los campeones visitados anteriormente.</a:t>
            </a:r>
          </a:p>
          <a:p>
            <a:pPr marL="285750" indent="-285750">
              <a:buFontTx/>
              <a:buChar char="-"/>
            </a:pPr>
            <a:r>
              <a:rPr lang="es-CL" dirty="0">
                <a:latin typeface="Bahnschrift Light Condensed" panose="020B0502040204020203" pitchFamily="34" charset="0"/>
              </a:rPr>
              <a:t>*Reproducir sonido</a:t>
            </a:r>
          </a:p>
          <a:p>
            <a:pPr marL="285750" indent="-285750">
              <a:buFontTx/>
              <a:buChar char="-"/>
            </a:pPr>
            <a:r>
              <a:rPr lang="es-CL" dirty="0">
                <a:latin typeface="Bahnschrift Light Condensed" panose="020B0502040204020203" pitchFamily="34" charset="0"/>
              </a:rPr>
              <a:t>*Permitir la descarga de los audios → biblioteca</a:t>
            </a:r>
          </a:p>
          <a:p>
            <a:pPr marL="285750" indent="-285750">
              <a:buFontTx/>
              <a:buChar char="-"/>
            </a:pPr>
            <a:r>
              <a:rPr lang="es-CL" dirty="0">
                <a:latin typeface="Bahnschrift Light Condensed" panose="020B0502040204020203" pitchFamily="34" charset="0"/>
              </a:rPr>
              <a:t>*</a:t>
            </a:r>
          </a:p>
        </p:txBody>
      </p:sp>
      <p:sp>
        <p:nvSpPr>
          <p:cNvPr id="2" name="CuadroTexto 1">
            <a:extLst>
              <a:ext uri="{FF2B5EF4-FFF2-40B4-BE49-F238E27FC236}">
                <a16:creationId xmlns:a16="http://schemas.microsoft.com/office/drawing/2014/main" id="{50094EFB-79B9-4398-9A90-7D981A64E41A}"/>
              </a:ext>
            </a:extLst>
          </p:cNvPr>
          <p:cNvSpPr txBox="1"/>
          <p:nvPr/>
        </p:nvSpPr>
        <p:spPr>
          <a:xfrm>
            <a:off x="0" y="0"/>
            <a:ext cx="1024831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3600" b="1" dirty="0">
                <a:solidFill>
                  <a:srgbClr val="FF5050"/>
                </a:solidFill>
                <a:latin typeface="Bahnschrift Condensed" panose="020B0502040204020203" pitchFamily="34" charset="0"/>
              </a:rPr>
              <a:t>| APP QUE RETORNE EL EFECTO DE SONIDO DE UNA HABILIDAD DE LOL</a:t>
            </a:r>
            <a:endParaRPr lang="es-CL" sz="3600" b="1" dirty="0">
              <a:solidFill>
                <a:srgbClr val="FF5050"/>
              </a:solidFill>
              <a:latin typeface="Bahnschrift Condensed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247538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uadroTexto 6">
            <a:extLst>
              <a:ext uri="{FF2B5EF4-FFF2-40B4-BE49-F238E27FC236}">
                <a16:creationId xmlns:a16="http://schemas.microsoft.com/office/drawing/2014/main" id="{D4AFA48E-F5D3-4CDD-B213-C30BF41C942E}"/>
              </a:ext>
            </a:extLst>
          </p:cNvPr>
          <p:cNvSpPr txBox="1"/>
          <p:nvPr/>
        </p:nvSpPr>
        <p:spPr>
          <a:xfrm>
            <a:off x="1800000" y="1800000"/>
            <a:ext cx="6067687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b="1" dirty="0">
                <a:solidFill>
                  <a:srgbClr val="FF5050"/>
                </a:solidFill>
                <a:latin typeface="Bahnschrift Light Condensed" panose="020B0502040204020203" pitchFamily="34" charset="0"/>
              </a:rPr>
              <a:t>Funcionalidades: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Conexión con API pública: </a:t>
            </a:r>
            <a:r>
              <a:rPr lang="es-ES" dirty="0">
                <a:latin typeface="Bahnschrift Light Condensed" panose="020B0502040204020203" pitchFamily="34" charset="0"/>
              </a:rPr>
              <a:t>daños, rangos, escalados de los campeones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Almacenamiento persistente: </a:t>
            </a:r>
            <a:r>
              <a:rPr lang="es-ES" dirty="0">
                <a:latin typeface="Bahnschrift Light Condensed" panose="020B0502040204020203" pitchFamily="34" charset="0"/>
              </a:rPr>
              <a:t>guardar los récords</a:t>
            </a:r>
          </a:p>
          <a:p>
            <a:pPr marL="285750" indent="-285750">
              <a:buFontTx/>
              <a:buChar char="-"/>
            </a:pPr>
            <a:r>
              <a:rPr lang="es-ES" dirty="0">
                <a:latin typeface="Bahnschrift Light Condensed" panose="020B0502040204020203" pitchFamily="34" charset="0"/>
              </a:rPr>
              <a:t>*Mejorar: esquiva, </a:t>
            </a:r>
            <a:r>
              <a:rPr lang="es-ES" dirty="0" err="1">
                <a:latin typeface="Bahnschrift Light Condensed" panose="020B0502040204020203" pitchFamily="34" charset="0"/>
              </a:rPr>
              <a:t>skillshots</a:t>
            </a:r>
            <a:r>
              <a:rPr lang="es-ES" dirty="0">
                <a:latin typeface="Bahnschrift Light Condensed" panose="020B0502040204020203" pitchFamily="34" charset="0"/>
              </a:rPr>
              <a:t>, tiempos de reacción, posicionamiento, ..., un</a:t>
            </a:r>
          </a:p>
          <a:p>
            <a:pPr marL="285750" indent="-285750">
              <a:buFontTx/>
              <a:buChar char="-"/>
            </a:pPr>
            <a:r>
              <a:rPr lang="es-ES" dirty="0">
                <a:latin typeface="Bahnschrift Light Condensed" panose="020B0502040204020203" pitchFamily="34" charset="0"/>
              </a:rPr>
              <a:t>*Input</a:t>
            </a:r>
          </a:p>
          <a:p>
            <a:pPr marL="285750" indent="-285750">
              <a:buFontTx/>
              <a:buChar char="-"/>
            </a:pPr>
            <a:r>
              <a:rPr lang="es-ES" dirty="0">
                <a:latin typeface="Bahnschrift Light Condensed" panose="020B0502040204020203" pitchFamily="34" charset="0"/>
              </a:rPr>
              <a:t>*Interfaz, HUD, UI</a:t>
            </a:r>
          </a:p>
        </p:txBody>
      </p:sp>
      <p:sp>
        <p:nvSpPr>
          <p:cNvPr id="2" name="CuadroTexto 1">
            <a:extLst>
              <a:ext uri="{FF2B5EF4-FFF2-40B4-BE49-F238E27FC236}">
                <a16:creationId xmlns:a16="http://schemas.microsoft.com/office/drawing/2014/main" id="{C9BB6798-70F0-4AA8-976B-678CEE08D086}"/>
              </a:ext>
            </a:extLst>
          </p:cNvPr>
          <p:cNvSpPr txBox="1"/>
          <p:nvPr/>
        </p:nvSpPr>
        <p:spPr>
          <a:xfrm>
            <a:off x="0" y="0"/>
            <a:ext cx="773000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3600" b="1" dirty="0">
                <a:solidFill>
                  <a:srgbClr val="FF5050"/>
                </a:solidFill>
                <a:latin typeface="Bahnschrift Condensed" panose="020B0502040204020203" pitchFamily="34" charset="0"/>
              </a:rPr>
              <a:t>| VIDEOJUEGO PARA PRACTICAR MECÁNICAS DE LOL</a:t>
            </a:r>
            <a:endParaRPr lang="es-CL" sz="3600" b="1" dirty="0">
              <a:solidFill>
                <a:srgbClr val="FF5050"/>
              </a:solidFill>
              <a:latin typeface="Bahnschrift Condensed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999352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uadroTexto 6">
            <a:extLst>
              <a:ext uri="{FF2B5EF4-FFF2-40B4-BE49-F238E27FC236}">
                <a16:creationId xmlns:a16="http://schemas.microsoft.com/office/drawing/2014/main" id="{1B0A123F-5413-4562-9B05-40DE59B5C95D}"/>
              </a:ext>
            </a:extLst>
          </p:cNvPr>
          <p:cNvSpPr txBox="1"/>
          <p:nvPr/>
        </p:nvSpPr>
        <p:spPr>
          <a:xfrm>
            <a:off x="1800000" y="1800000"/>
            <a:ext cx="8371202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b="1" dirty="0">
                <a:solidFill>
                  <a:srgbClr val="FF5050"/>
                </a:solidFill>
                <a:latin typeface="Bahnschrift Light Condensed" panose="020B0502040204020203" pitchFamily="34" charset="0"/>
              </a:rPr>
              <a:t>Funcionalidades: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Conexión con API pública: 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Almacenamiento persistente: </a:t>
            </a:r>
            <a:r>
              <a:rPr lang="es-ES" dirty="0">
                <a:latin typeface="Bahnschrift Light Condensed" panose="020B0502040204020203" pitchFamily="34" charset="0"/>
              </a:rPr>
              <a:t>“guardar partida”, “continuar desde el punto de control”, “cargar partida”</a:t>
            </a:r>
          </a:p>
          <a:p>
            <a:pPr marL="285750" indent="-285750">
              <a:buFontTx/>
              <a:buChar char="-"/>
            </a:pPr>
            <a:r>
              <a:rPr lang="es-ES" dirty="0">
                <a:latin typeface="Bahnschrift Light Condensed" panose="020B0502040204020203" pitchFamily="34" charset="0"/>
              </a:rPr>
              <a:t>*Sistema de niveles (pantallas de nivel, fases)</a:t>
            </a:r>
          </a:p>
          <a:p>
            <a:pPr marL="285750" indent="-285750">
              <a:buFontTx/>
              <a:buChar char="-"/>
            </a:pPr>
            <a:r>
              <a:rPr lang="es-ES" dirty="0">
                <a:latin typeface="Bahnschrift Light Condensed" panose="020B0502040204020203" pitchFamily="34" charset="0"/>
              </a:rPr>
              <a:t>*Interfaz, HUD, UI</a:t>
            </a:r>
          </a:p>
          <a:p>
            <a:pPr marL="285750" indent="-285750">
              <a:buFontTx/>
              <a:buChar char="-"/>
            </a:pPr>
            <a:r>
              <a:rPr lang="es-ES" dirty="0">
                <a:latin typeface="Bahnschrift Light Condensed" panose="020B0502040204020203" pitchFamily="34" charset="0"/>
              </a:rPr>
              <a:t>*Practicar el código</a:t>
            </a:r>
          </a:p>
        </p:txBody>
      </p:sp>
      <p:sp>
        <p:nvSpPr>
          <p:cNvPr id="2" name="CuadroTexto 1">
            <a:extLst>
              <a:ext uri="{FF2B5EF4-FFF2-40B4-BE49-F238E27FC236}">
                <a16:creationId xmlns:a16="http://schemas.microsoft.com/office/drawing/2014/main" id="{D3CE4976-1051-437B-B4C2-59CAA5AEFE63}"/>
              </a:ext>
            </a:extLst>
          </p:cNvPr>
          <p:cNvSpPr txBox="1"/>
          <p:nvPr/>
        </p:nvSpPr>
        <p:spPr>
          <a:xfrm>
            <a:off x="0" y="0"/>
            <a:ext cx="1062662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3600" b="1" dirty="0">
                <a:solidFill>
                  <a:srgbClr val="FF5050"/>
                </a:solidFill>
                <a:latin typeface="Bahnschrift Condensed" panose="020B0502040204020203" pitchFamily="34" charset="0"/>
              </a:rPr>
              <a:t>| JUEGO QUE TE AYUDE A APRENDER/MEJORAR A PROGRAMAR (CÓDIGO)</a:t>
            </a:r>
            <a:endParaRPr lang="es-CL" sz="3600" b="1" dirty="0">
              <a:solidFill>
                <a:srgbClr val="FF5050"/>
              </a:solidFill>
              <a:latin typeface="Bahnschrift Condensed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870221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uadroTexto 6">
            <a:extLst>
              <a:ext uri="{FF2B5EF4-FFF2-40B4-BE49-F238E27FC236}">
                <a16:creationId xmlns:a16="http://schemas.microsoft.com/office/drawing/2014/main" id="{EC142C90-08CD-4432-8632-6A87C6858224}"/>
              </a:ext>
            </a:extLst>
          </p:cNvPr>
          <p:cNvSpPr txBox="1"/>
          <p:nvPr/>
        </p:nvSpPr>
        <p:spPr>
          <a:xfrm>
            <a:off x="1800000" y="1800000"/>
            <a:ext cx="103920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b="1" dirty="0">
                <a:solidFill>
                  <a:srgbClr val="FF5050"/>
                </a:solidFill>
                <a:latin typeface="Bahnschrift Light Condensed" panose="020B0502040204020203" pitchFamily="34" charset="0"/>
              </a:rPr>
              <a:t>Funcionalidades:</a:t>
            </a:r>
          </a:p>
          <a:p>
            <a:r>
              <a:rPr lang="es-ES" b="1" dirty="0">
                <a:latin typeface="Bahnschrift Light Condensed" panose="020B0502040204020203" pitchFamily="34" charset="0"/>
              </a:rPr>
              <a:t>Almacenamiento persistente: </a:t>
            </a:r>
            <a:r>
              <a:rPr lang="es-ES" dirty="0">
                <a:latin typeface="Bahnschrift Light Condensed" panose="020B0502040204020203" pitchFamily="34" charset="0"/>
              </a:rPr>
              <a:t>guardado de progreso local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Perfiles: </a:t>
            </a:r>
            <a:r>
              <a:rPr lang="es-ES" dirty="0">
                <a:latin typeface="Bahnschrift Light Condensed" panose="020B0502040204020203" pitchFamily="34" charset="0"/>
              </a:rPr>
              <a:t>posibilidad de que más de una persona, dependiendo del perfil que elija para arrancar la app, aprenda con app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Recompensas: </a:t>
            </a:r>
            <a:r>
              <a:rPr lang="es-ES" dirty="0">
                <a:latin typeface="Bahnschrift Light Condensed" panose="020B0502040204020203" pitchFamily="34" charset="0"/>
              </a:rPr>
              <a:t>premios que estimulen la realización de ejercicios</a:t>
            </a:r>
          </a:p>
          <a:p>
            <a:endParaRPr lang="es-ES" dirty="0">
              <a:latin typeface="Bahnschrift Light Condensed" panose="020B0502040204020203" pitchFamily="34" charset="0"/>
            </a:endParaRPr>
          </a:p>
          <a:p>
            <a:r>
              <a:rPr lang="es-ES" b="1" dirty="0">
                <a:latin typeface="Bahnschrift Light Condensed" panose="020B0502040204020203" pitchFamily="34" charset="0"/>
              </a:rPr>
              <a:t>Linkeo: </a:t>
            </a:r>
            <a:r>
              <a:rPr lang="es-ES" dirty="0">
                <a:latin typeface="Bahnschrift Light Condensed" panose="020B0502040204020203" pitchFamily="34" charset="0"/>
              </a:rPr>
              <a:t>abrir aplicaciones (YouTube, Google)/funciones (mensajes, llamadas, etc.) desde la app</a:t>
            </a:r>
          </a:p>
          <a:p>
            <a:endParaRPr lang="es-ES" dirty="0">
              <a:latin typeface="Bahnschrift Light Condensed" panose="020B0502040204020203" pitchFamily="34" charset="0"/>
            </a:endParaRPr>
          </a:p>
          <a:p>
            <a:r>
              <a:rPr lang="es-ES" b="1" dirty="0">
                <a:latin typeface="Bahnschrift Light Condensed" panose="020B0502040204020203" pitchFamily="34" charset="0"/>
              </a:rPr>
              <a:t>Ejercicios: 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Retroalimentación: </a:t>
            </a:r>
            <a:r>
              <a:rPr lang="es-ES" dirty="0">
                <a:latin typeface="Bahnschrift Light Condensed" panose="020B0502040204020203" pitchFamily="34" charset="0"/>
              </a:rPr>
              <a:t>indicadores de si tu respuesta está correcta o incorrecta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Simulación: </a:t>
            </a:r>
            <a:r>
              <a:rPr lang="es-ES" dirty="0">
                <a:latin typeface="Bahnschrift Light Condensed" panose="020B0502040204020203" pitchFamily="34" charset="0"/>
              </a:rPr>
              <a:t>del entorno habitual de un dispositivo móvil</a:t>
            </a:r>
            <a:endParaRPr lang="es-ES" b="1" dirty="0">
              <a:latin typeface="Bahnschrift Light Condensed" panose="020B0502040204020203" pitchFamily="34" charset="0"/>
            </a:endParaRPr>
          </a:p>
          <a:p>
            <a:endParaRPr lang="es-ES" dirty="0">
              <a:latin typeface="Bahnschrift Light Condensed" panose="020B0502040204020203" pitchFamily="34" charset="0"/>
            </a:endParaRPr>
          </a:p>
          <a:p>
            <a:r>
              <a:rPr lang="es-ES" b="1" dirty="0">
                <a:latin typeface="Bahnschrift Light Condensed" panose="020B0502040204020203" pitchFamily="34" charset="0"/>
              </a:rPr>
              <a:t>Cambiar el tmño. de la letra</a:t>
            </a:r>
          </a:p>
          <a:p>
            <a:endParaRPr lang="es-ES" dirty="0">
              <a:latin typeface="Bahnschrift Light Condensed" panose="020B0502040204020203" pitchFamily="34" charset="0"/>
            </a:endParaRPr>
          </a:p>
          <a:p>
            <a:r>
              <a:rPr lang="es-ES" b="1" dirty="0">
                <a:latin typeface="Bahnschrift Light Condensed" panose="020B0502040204020203" pitchFamily="34" charset="0"/>
              </a:rPr>
              <a:t>Texto a voz: </a:t>
            </a:r>
            <a:r>
              <a:rPr lang="es-ES" dirty="0">
                <a:latin typeface="Bahnschrift Light Condensed" panose="020B0502040204020203" pitchFamily="34" charset="0"/>
              </a:rPr>
              <a:t>con la librería/API Expo Speech</a:t>
            </a:r>
            <a:endParaRPr lang="es-ES" b="1" dirty="0">
              <a:latin typeface="Bahnschrift Light Condensed" panose="020B0502040204020203" pitchFamily="34" charset="0"/>
            </a:endParaRPr>
          </a:p>
        </p:txBody>
      </p:sp>
      <p:sp>
        <p:nvSpPr>
          <p:cNvPr id="2" name="CuadroTexto 1">
            <a:extLst>
              <a:ext uri="{FF2B5EF4-FFF2-40B4-BE49-F238E27FC236}">
                <a16:creationId xmlns:a16="http://schemas.microsoft.com/office/drawing/2014/main" id="{A65D1E18-DFFA-4F90-A1A4-363777597A2B}"/>
              </a:ext>
            </a:extLst>
          </p:cNvPr>
          <p:cNvSpPr txBox="1"/>
          <p:nvPr/>
        </p:nvSpPr>
        <p:spPr>
          <a:xfrm>
            <a:off x="0" y="0"/>
            <a:ext cx="1012649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3600" b="1" dirty="0">
                <a:solidFill>
                  <a:srgbClr val="FF5050"/>
                </a:solidFill>
                <a:latin typeface="Bahnschrift Condensed" panose="020B0502040204020203" pitchFamily="34" charset="0"/>
              </a:rPr>
              <a:t>| APP DE INTRODUCCIÓN AL USO DE CELULARES PARA GENTE MAYOR</a:t>
            </a:r>
            <a:endParaRPr lang="es-CL" sz="3600" b="1" dirty="0">
              <a:solidFill>
                <a:srgbClr val="FF5050"/>
              </a:solidFill>
              <a:latin typeface="Bahnschrift Condensed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20789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uadroTexto 8">
            <a:extLst>
              <a:ext uri="{FF2B5EF4-FFF2-40B4-BE49-F238E27FC236}">
                <a16:creationId xmlns:a16="http://schemas.microsoft.com/office/drawing/2014/main" id="{12361574-03B4-40A7-B1F9-1E6775F1B45B}"/>
              </a:ext>
            </a:extLst>
          </p:cNvPr>
          <p:cNvSpPr txBox="1"/>
          <p:nvPr/>
        </p:nvSpPr>
        <p:spPr>
          <a:xfrm>
            <a:off x="1800000" y="1800000"/>
            <a:ext cx="7521611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b="1" dirty="0">
                <a:solidFill>
                  <a:srgbClr val="FF5050"/>
                </a:solidFill>
                <a:latin typeface="Bahnschrift Light Condensed" panose="020B0502040204020203" pitchFamily="34" charset="0"/>
              </a:rPr>
              <a:t>Funcionalidades: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Conexión con API pública:</a:t>
            </a:r>
          </a:p>
          <a:p>
            <a:pPr marL="285750" indent="-285750">
              <a:buFontTx/>
              <a:buChar char="-"/>
            </a:pPr>
            <a:r>
              <a:rPr lang="es-ES" b="1" dirty="0">
                <a:latin typeface="Bahnschrift Light Condensed" panose="020B0502040204020203" pitchFamily="34" charset="0"/>
              </a:rPr>
              <a:t>Almacenamiento persistente: </a:t>
            </a:r>
            <a:r>
              <a:rPr lang="es-ES" dirty="0">
                <a:latin typeface="Bahnschrift Light Condensed" panose="020B0502040204020203" pitchFamily="34" charset="0"/>
              </a:rPr>
              <a:t>notas, promedios, calificaciones de semestres pasados, ramos</a:t>
            </a:r>
          </a:p>
          <a:p>
            <a:pPr marL="285750" indent="-285750">
              <a:buFontTx/>
              <a:buChar char="-"/>
            </a:pPr>
            <a:r>
              <a:rPr lang="es-ES" dirty="0">
                <a:latin typeface="Bahnschrift Light Condensed" panose="020B0502040204020203" pitchFamily="34" charset="0"/>
              </a:rPr>
              <a:t>*De alguna manera, obtener las calificaciones según tu cuenta usm</a:t>
            </a:r>
          </a:p>
          <a:p>
            <a:pPr marL="285750" indent="-285750">
              <a:buFontTx/>
              <a:buChar char="-"/>
            </a:pPr>
            <a:r>
              <a:rPr lang="es-ES" dirty="0">
                <a:latin typeface="Bahnschrift Light Condensed" panose="020B0502040204020203" pitchFamily="34" charset="0"/>
              </a:rPr>
              <a:t>*Estimación de la prioridad</a:t>
            </a:r>
          </a:p>
          <a:p>
            <a:pPr marL="285750" indent="-285750">
              <a:buFontTx/>
              <a:buChar char="-"/>
            </a:pPr>
            <a:r>
              <a:rPr lang="es-ES" dirty="0">
                <a:latin typeface="Bahnschrift Light Condensed" panose="020B0502040204020203" pitchFamily="34" charset="0"/>
              </a:rPr>
              <a:t>*Cálculo de notas mínimas para aprobar</a:t>
            </a:r>
          </a:p>
        </p:txBody>
      </p:sp>
      <p:sp>
        <p:nvSpPr>
          <p:cNvPr id="2" name="CuadroTexto 1">
            <a:extLst>
              <a:ext uri="{FF2B5EF4-FFF2-40B4-BE49-F238E27FC236}">
                <a16:creationId xmlns:a16="http://schemas.microsoft.com/office/drawing/2014/main" id="{9E5FB9B4-B536-435B-98AF-9BC6AD57BC03}"/>
              </a:ext>
            </a:extLst>
          </p:cNvPr>
          <p:cNvSpPr txBox="1"/>
          <p:nvPr/>
        </p:nvSpPr>
        <p:spPr>
          <a:xfrm>
            <a:off x="0" y="0"/>
            <a:ext cx="974176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" sz="3600" b="1" dirty="0">
                <a:solidFill>
                  <a:srgbClr val="FF5050"/>
                </a:solidFill>
                <a:latin typeface="Bahnschrift Condensed" panose="020B0502040204020203" pitchFamily="34" charset="0"/>
              </a:rPr>
              <a:t>| PÁGINA DE SEGUIMIENTO DE TUS NOTAS Y SITUACIÓN ACADÉMICA</a:t>
            </a:r>
            <a:endParaRPr lang="es-CL" sz="3600" b="1" dirty="0">
              <a:solidFill>
                <a:srgbClr val="FF5050"/>
              </a:solidFill>
              <a:latin typeface="Bahnschrift Condensed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768652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255</TotalTime>
  <Words>448</Words>
  <Application>Microsoft Office PowerPoint</Application>
  <PresentationFormat>Panorámica</PresentationFormat>
  <Paragraphs>54</Paragraphs>
  <Slides>7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7</vt:i4>
      </vt:variant>
    </vt:vector>
  </HeadingPairs>
  <TitlesOfParts>
    <vt:vector size="14" baseType="lpstr">
      <vt:lpstr>Arial</vt:lpstr>
      <vt:lpstr>Bahnschrift Condensed</vt:lpstr>
      <vt:lpstr>Bahnschrift Light Condensed</vt:lpstr>
      <vt:lpstr>Biome</vt:lpstr>
      <vt:lpstr>Calibri</vt:lpstr>
      <vt:lpstr>Calibri Light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Franco Martin</dc:creator>
  <cp:lastModifiedBy>Franco Martin</cp:lastModifiedBy>
  <cp:revision>54</cp:revision>
  <dcterms:created xsi:type="dcterms:W3CDTF">2020-10-29T00:02:48Z</dcterms:created>
  <dcterms:modified xsi:type="dcterms:W3CDTF">2020-11-14T15:46:45Z</dcterms:modified>
</cp:coreProperties>
</file>

<file path=docProps/thumbnail.jpeg>
</file>